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3" r:id="rId6"/>
    <p:sldId id="264" r:id="rId7"/>
    <p:sldId id="265" r:id="rId8"/>
    <p:sldId id="258" r:id="rId9"/>
    <p:sldId id="267" r:id="rId10"/>
    <p:sldId id="268" r:id="rId11"/>
    <p:sldId id="269" r:id="rId12"/>
    <p:sldId id="259" r:id="rId13"/>
    <p:sldId id="270" r:id="rId14"/>
    <p:sldId id="271" r:id="rId15"/>
    <p:sldId id="272" r:id="rId16"/>
    <p:sldId id="273" r:id="rId17"/>
    <p:sldId id="260" r:id="rId18"/>
    <p:sldId id="274" r:id="rId19"/>
    <p:sldId id="275" r:id="rId20"/>
    <p:sldId id="277" r:id="rId21"/>
    <p:sldId id="276" r:id="rId22"/>
    <p:sldId id="278" r:id="rId23"/>
    <p:sldId id="279" r:id="rId24"/>
    <p:sldId id="26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7" d="100"/>
          <a:sy n="107"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BC1E75-A50C-485C-A140-3A673983B4C0}" type="datetimeFigureOut">
              <a:rPr lang="en-US" smtClean="0"/>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0CB25-2BC9-43F1-8A6E-77888C54FEC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BC1E75-A50C-485C-A140-3A673983B4C0}" type="datetimeFigureOut">
              <a:rPr lang="en-US" smtClean="0"/>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0CB25-2BC9-43F1-8A6E-77888C54FEC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BC1E75-A50C-485C-A140-3A673983B4C0}" type="datetimeFigureOut">
              <a:rPr lang="en-US" smtClean="0"/>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0CB25-2BC9-43F1-8A6E-77888C54FEC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CBC1E75-A50C-485C-A140-3A673983B4C0}" type="datetimeFigureOut">
              <a:rPr lang="en-US" smtClean="0"/>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0CB25-2BC9-43F1-8A6E-77888C54FEC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BC1E75-A50C-485C-A140-3A673983B4C0}" type="datetimeFigureOut">
              <a:rPr lang="en-US" smtClean="0"/>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0CB25-2BC9-43F1-8A6E-77888C54FEC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BC1E75-A50C-485C-A140-3A673983B4C0}" type="datetimeFigureOut">
              <a:rPr lang="en-US" smtClean="0"/>
              <a:t>5/22/2015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0CB25-2BC9-43F1-8A6E-77888C54FEC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BC1E75-A50C-485C-A140-3A673983B4C0}" type="datetimeFigureOut">
              <a:rPr lang="en-US" smtClean="0"/>
              <a:t>5/22/2015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10CB25-2BC9-43F1-8A6E-77888C54FEC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BC1E75-A50C-485C-A140-3A673983B4C0}" type="datetimeFigureOut">
              <a:rPr lang="en-US" smtClean="0"/>
              <a:t>5/22/2015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10CB25-2BC9-43F1-8A6E-77888C54FEC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BC1E75-A50C-485C-A140-3A673983B4C0}" type="datetimeFigureOut">
              <a:rPr lang="en-US" smtClean="0"/>
              <a:t>5/22/2015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10CB25-2BC9-43F1-8A6E-77888C54FEC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BC1E75-A50C-485C-A140-3A673983B4C0}" type="datetimeFigureOut">
              <a:rPr lang="en-US" smtClean="0"/>
              <a:t>5/22/2015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0CB25-2BC9-43F1-8A6E-77888C54FEC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BC1E75-A50C-485C-A140-3A673983B4C0}" type="datetimeFigureOut">
              <a:rPr lang="en-US" smtClean="0"/>
              <a:t>5/22/2015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0CB25-2BC9-43F1-8A6E-77888C54FEC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74638"/>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600200"/>
            <a:ext cx="8686800" cy="5105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BC1E75-A50C-485C-A140-3A673983B4C0}" type="datetimeFigureOut">
              <a:rPr lang="en-US" smtClean="0"/>
              <a:t>5/22/2015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0CB25-2BC9-43F1-8A6E-77888C54FEC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xStyles>
    <p:titleStyle>
      <a:lvl1pPr algn="ctr" defTabSz="914400" rtl="0" eaLnBrk="1" latinLnBrk="0" hangingPunct="1">
        <a:spcBef>
          <a:spcPct val="0"/>
        </a:spcBef>
        <a:buNone/>
        <a:defRPr sz="4400" kern="1200">
          <a:ln w="12700">
            <a:solidFill>
              <a:schemeClr val="tx1"/>
            </a:solidFill>
          </a:ln>
          <a:solidFill>
            <a:srgbClr val="00FFFF"/>
          </a:solidFill>
          <a:effectLst>
            <a:outerShdw blurRad="50800" dist="76200" dir="3000000" algn="tl" rotWithShape="0">
              <a:prstClr val="black">
                <a:alpha val="47000"/>
              </a:prstClr>
            </a:outerShdw>
          </a:effectLst>
          <a:latin typeface="Franklin Gothic Heavy" pitchFamily="34" charset="0"/>
          <a:ea typeface="+mj-ea"/>
          <a:cs typeface="+mj-cs"/>
        </a:defRPr>
      </a:lvl1pPr>
    </p:titleStyle>
    <p:bodyStyle>
      <a:lvl1pPr marL="0" indent="0" algn="l" defTabSz="914400" rtl="0" eaLnBrk="1" latinLnBrk="0" hangingPunct="1">
        <a:spcBef>
          <a:spcPct val="20000"/>
        </a:spcBef>
        <a:buFont typeface="Arial" pitchFamily="34" charset="0"/>
        <a:buNone/>
        <a:defRPr sz="3200" b="1" kern="1200">
          <a:ln w="9525">
            <a:solidFill>
              <a:schemeClr val="tx1"/>
            </a:solidFill>
          </a:ln>
          <a:solidFill>
            <a:srgbClr val="FFFFCC"/>
          </a:solidFill>
          <a:effectLst>
            <a:outerShdw blurRad="50800" dist="38100" dir="2700000" algn="tl" rotWithShape="0">
              <a:prstClr val="black">
                <a:alpha val="40000"/>
              </a:prstClr>
            </a:outerShdw>
          </a:effectLst>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470025"/>
          </a:xfrm>
        </p:spPr>
        <p:txBody>
          <a:bodyPr>
            <a:normAutofit/>
          </a:bodyPr>
          <a:lstStyle/>
          <a:p>
            <a:r>
              <a:rPr lang="en-US" sz="6600" dirty="0">
                <a:solidFill>
                  <a:srgbClr val="FF0000"/>
                </a:solidFill>
                <a:effectLst>
                  <a:outerShdw blurRad="38100" dist="38100" dir="2700000" algn="tl">
                    <a:srgbClr val="000000">
                      <a:alpha val="43137"/>
                    </a:srgbClr>
                  </a:outerShdw>
                </a:effectLst>
              </a:rPr>
              <a:t>Freedom Isn’t </a:t>
            </a:r>
            <a:r>
              <a:rPr lang="en-US" sz="6600" dirty="0" smtClean="0">
                <a:solidFill>
                  <a:srgbClr val="FF0000"/>
                </a:solidFill>
                <a:effectLst>
                  <a:outerShdw blurRad="38100" dist="38100" dir="2700000" algn="tl">
                    <a:srgbClr val="000000">
                      <a:alpha val="43137"/>
                    </a:srgbClr>
                  </a:outerShdw>
                </a:effectLst>
              </a:rPr>
              <a:t>Free</a:t>
            </a:r>
            <a:endParaRPr lang="en-US" sz="6600"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724400" y="5105400"/>
            <a:ext cx="4438094" cy="1752600"/>
          </a:xfrm>
        </p:spPr>
        <p:txBody>
          <a:bodyPr>
            <a:normAutofit fontScale="70000" lnSpcReduction="20000"/>
          </a:bodyPr>
          <a:lstStyle/>
          <a:p>
            <a:r>
              <a:rPr lang="en-US" i="1" dirty="0" smtClean="0">
                <a:solidFill>
                  <a:srgbClr val="FFFF00"/>
                </a:solidFill>
                <a:effectLst>
                  <a:outerShdw blurRad="38100" dist="38100" dir="2700000" algn="tl">
                    <a:srgbClr val="000000">
                      <a:alpha val="43137"/>
                    </a:srgbClr>
                  </a:outerShdw>
                </a:effectLst>
              </a:rPr>
              <a:t>Memorial </a:t>
            </a:r>
            <a:r>
              <a:rPr lang="en-US" i="1" dirty="0">
                <a:solidFill>
                  <a:srgbClr val="FFFF00"/>
                </a:solidFill>
                <a:effectLst>
                  <a:outerShdw blurRad="38100" dist="38100" dir="2700000" algn="tl">
                    <a:srgbClr val="000000">
                      <a:alpha val="43137"/>
                    </a:srgbClr>
                  </a:outerShdw>
                </a:effectLst>
              </a:rPr>
              <a:t>Day 2015</a:t>
            </a:r>
            <a:endParaRPr lang="en-US" dirty="0">
              <a:solidFill>
                <a:srgbClr val="FFFF00"/>
              </a:solidFill>
              <a:effectLst>
                <a:outerShdw blurRad="38100" dist="38100" dir="2700000" algn="tl">
                  <a:srgbClr val="000000">
                    <a:alpha val="43137"/>
                  </a:srgbClr>
                </a:outerShdw>
              </a:effectLst>
            </a:endParaRPr>
          </a:p>
          <a:p>
            <a:r>
              <a:rPr lang="en-US" dirty="0">
                <a:solidFill>
                  <a:srgbClr val="FFFF00"/>
                </a:solidFill>
                <a:effectLst>
                  <a:outerShdw blurRad="38100" dist="38100" dir="2700000" algn="tl">
                    <a:srgbClr val="000000">
                      <a:alpha val="43137"/>
                    </a:srgbClr>
                  </a:outerShdw>
                </a:effectLst>
              </a:rPr>
              <a:t>Galatians 5</a:t>
            </a:r>
          </a:p>
          <a:p>
            <a:r>
              <a:rPr lang="en-US" dirty="0">
                <a:solidFill>
                  <a:srgbClr val="FFFF00"/>
                </a:solidFill>
                <a:effectLst>
                  <a:outerShdw blurRad="38100" dist="38100" dir="2700000" algn="tl">
                    <a:srgbClr val="000000">
                      <a:alpha val="43137"/>
                    </a:srgbClr>
                  </a:outerShdw>
                </a:effectLst>
              </a:rPr>
              <a:t>Anthony Grove Baptist Church</a:t>
            </a:r>
          </a:p>
          <a:p>
            <a:r>
              <a:rPr lang="en-US" dirty="0">
                <a:solidFill>
                  <a:srgbClr val="FFFF00"/>
                </a:solidFill>
                <a:effectLst>
                  <a:outerShdw blurRad="38100" dist="38100" dir="2700000" algn="tl">
                    <a:srgbClr val="000000">
                      <a:alpha val="43137"/>
                    </a:srgbClr>
                  </a:outerShdw>
                </a:effectLst>
              </a:rPr>
              <a:t>Dr. Dennis E. Bean</a:t>
            </a:r>
          </a:p>
          <a:p>
            <a:r>
              <a:rPr lang="en-US" dirty="0">
                <a:solidFill>
                  <a:srgbClr val="FFFF00"/>
                </a:solidFill>
                <a:effectLst>
                  <a:outerShdw blurRad="38100" dist="38100" dir="2700000" algn="tl">
                    <a:srgbClr val="000000">
                      <a:alpha val="43137"/>
                    </a:srgbClr>
                  </a:outerShdw>
                </a:effectLst>
              </a:rPr>
              <a:t>May 24, </a:t>
            </a:r>
            <a:r>
              <a:rPr lang="en-US" dirty="0" smtClean="0">
                <a:solidFill>
                  <a:srgbClr val="FFFF00"/>
                </a:solidFill>
                <a:effectLst>
                  <a:outerShdw blurRad="38100" dist="38100" dir="2700000" algn="tl">
                    <a:srgbClr val="000000">
                      <a:alpha val="43137"/>
                    </a:srgbClr>
                  </a:outerShdw>
                </a:effectLst>
              </a:rPr>
              <a:t>2015</a:t>
            </a:r>
            <a:endParaRPr lang="en-US" dirty="0">
              <a:solidFill>
                <a:srgbClr val="FFFF00"/>
              </a:solidFill>
              <a:effectLst>
                <a:outerShdw blurRad="38100" dist="38100" dir="2700000" algn="tl" rotWithShape="0">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B. Your Freedom Cost </a:t>
            </a:r>
            <a:r>
              <a:rPr lang="en-US" dirty="0" smtClean="0">
                <a:effectLst>
                  <a:outerShdw blurRad="38100" dist="38100" dir="2700000" algn="tl">
                    <a:srgbClr val="000000">
                      <a:alpha val="43137"/>
                    </a:srgbClr>
                  </a:outerShdw>
                </a:effectLst>
              </a:rPr>
              <a:t>____________________.</a:t>
            </a:r>
            <a:endParaRPr lang="en-US" dirty="0"/>
          </a:p>
        </p:txBody>
      </p:sp>
      <p:sp>
        <p:nvSpPr>
          <p:cNvPr id="3" name="Content Placeholder 2"/>
          <p:cNvSpPr>
            <a:spLocks noGrp="1"/>
          </p:cNvSpPr>
          <p:nvPr>
            <p:ph idx="1"/>
          </p:nvPr>
        </p:nvSpPr>
        <p:spPr/>
        <p:txBody>
          <a:bodyPr>
            <a:normAutofit/>
          </a:bodyPr>
          <a:lstStyle/>
          <a:p>
            <a:r>
              <a:rPr lang="en-US" sz="3600" dirty="0" smtClean="0">
                <a:ln w="19050">
                  <a:solidFill>
                    <a:schemeClr val="tx1"/>
                  </a:solidFill>
                </a:ln>
                <a:effectLst>
                  <a:outerShdw blurRad="38100" dist="88900" dir="2700000" algn="tl">
                    <a:srgbClr val="000000">
                      <a:alpha val="48000"/>
                    </a:srgbClr>
                  </a:outerShdw>
                </a:effectLst>
              </a:rPr>
              <a:t>1 </a:t>
            </a:r>
            <a:r>
              <a:rPr lang="en-US" sz="3600" dirty="0">
                <a:ln w="19050">
                  <a:solidFill>
                    <a:schemeClr val="tx1"/>
                  </a:solidFill>
                </a:ln>
                <a:effectLst>
                  <a:outerShdw blurRad="38100" dist="88900" dir="2700000" algn="tl">
                    <a:srgbClr val="000000">
                      <a:alpha val="48000"/>
                    </a:srgbClr>
                  </a:outerShdw>
                </a:effectLst>
              </a:rPr>
              <a:t>Peter 1:18–19</a:t>
            </a:r>
            <a:r>
              <a:rPr lang="en-US" sz="3600" baseline="30000" dirty="0">
                <a:ln w="19050">
                  <a:solidFill>
                    <a:schemeClr val="tx1"/>
                  </a:solidFill>
                </a:ln>
                <a:effectLst>
                  <a:outerShdw blurRad="38100" dist="88900" dir="2700000" algn="tl">
                    <a:srgbClr val="000000">
                      <a:alpha val="48000"/>
                    </a:srgbClr>
                  </a:outerShdw>
                </a:effectLst>
              </a:rPr>
              <a:t>18</a:t>
            </a:r>
            <a:r>
              <a:rPr lang="en-US" sz="3600" dirty="0">
                <a:ln w="19050">
                  <a:solidFill>
                    <a:schemeClr val="tx1"/>
                  </a:solidFill>
                </a:ln>
                <a:effectLst>
                  <a:outerShdw blurRad="38100" dist="88900" dir="2700000" algn="tl">
                    <a:srgbClr val="000000">
                      <a:alpha val="48000"/>
                    </a:srgbClr>
                  </a:outerShdw>
                </a:effectLst>
              </a:rPr>
              <a:t> For you know that God paid a ransom to save you from the empty life you inherited from your ancestors. And it was not paid with mere gold or silver, which lose their value. </a:t>
            </a:r>
            <a:r>
              <a:rPr lang="en-US" sz="3600" baseline="30000" dirty="0">
                <a:ln w="19050">
                  <a:solidFill>
                    <a:schemeClr val="tx1"/>
                  </a:solidFill>
                </a:ln>
                <a:effectLst>
                  <a:outerShdw blurRad="38100" dist="88900" dir="2700000" algn="tl">
                    <a:srgbClr val="000000">
                      <a:alpha val="48000"/>
                    </a:srgbClr>
                  </a:outerShdw>
                </a:effectLst>
              </a:rPr>
              <a:t>19</a:t>
            </a:r>
            <a:r>
              <a:rPr lang="en-US" sz="3600" dirty="0">
                <a:ln w="19050">
                  <a:solidFill>
                    <a:schemeClr val="tx1"/>
                  </a:solidFill>
                </a:ln>
                <a:effectLst>
                  <a:outerShdw blurRad="38100" dist="88900" dir="2700000" algn="tl">
                    <a:srgbClr val="000000">
                      <a:alpha val="48000"/>
                    </a:srgbClr>
                  </a:outerShdw>
                </a:effectLst>
              </a:rPr>
              <a:t> It was the precious blood of Christ, the sinless, spotless Lamb of God.-- (NLT</a:t>
            </a:r>
            <a:r>
              <a:rPr lang="en-US" sz="3600" dirty="0" smtClean="0">
                <a:ln w="19050">
                  <a:solidFill>
                    <a:schemeClr val="tx1"/>
                  </a:solidFill>
                </a:ln>
                <a:effectLst>
                  <a:outerShdw blurRad="38100" dist="88900" dir="2700000" algn="tl">
                    <a:srgbClr val="000000">
                      <a:alpha val="48000"/>
                    </a:srgbClr>
                  </a:outerShdw>
                </a:effectLst>
              </a:rPr>
              <a:t>)</a:t>
            </a:r>
            <a:endParaRPr lang="en-US" sz="3600" dirty="0">
              <a:ln w="19050">
                <a:solidFill>
                  <a:schemeClr val="tx1"/>
                </a:solidFill>
              </a:ln>
              <a:effectLst>
                <a:outerShdw blurRad="38100" dist="88900" dir="2700000" algn="tl">
                  <a:srgbClr val="000000">
                    <a:alpha val="48000"/>
                  </a:srgbClr>
                </a:outerShdw>
              </a:effectLst>
            </a:endParaRPr>
          </a:p>
        </p:txBody>
      </p:sp>
      <p:sp>
        <p:nvSpPr>
          <p:cNvPr id="4" name="TextBox 3"/>
          <p:cNvSpPr txBox="1"/>
          <p:nvPr/>
        </p:nvSpPr>
        <p:spPr>
          <a:xfrm>
            <a:off x="1524000" y="609600"/>
            <a:ext cx="5943600" cy="923330"/>
          </a:xfrm>
          <a:prstGeom prst="rect">
            <a:avLst/>
          </a:prstGeom>
          <a:noFill/>
        </p:spPr>
        <p:txBody>
          <a:bodyPr wrap="square" rtlCol="0">
            <a:spAutoFit/>
          </a:bodyPr>
          <a:lstStyle/>
          <a:p>
            <a:pPr algn="ctr"/>
            <a:r>
              <a:rPr lang="en-US" sz="5400" dirty="0" smtClean="0">
                <a:ln w="19050">
                  <a:solidFill>
                    <a:schemeClr val="tx1"/>
                  </a:solidFill>
                </a:ln>
                <a:solidFill>
                  <a:srgbClr val="FFFF00"/>
                </a:solidFill>
                <a:effectLst>
                  <a:outerShdw blurRad="50800" dist="88900" dir="2700000" algn="tl" rotWithShape="0">
                    <a:prstClr val="black">
                      <a:alpha val="54000"/>
                    </a:prstClr>
                  </a:outerShdw>
                </a:effectLst>
                <a:latin typeface="Franklin Gothic Heavy" panose="020B0903020102020204" pitchFamily="34" charset="0"/>
              </a:rPr>
              <a:t>Jesus His Life</a:t>
            </a:r>
            <a:endParaRPr lang="en-US" sz="5400" dirty="0">
              <a:ln w="19050">
                <a:solidFill>
                  <a:schemeClr val="tx1"/>
                </a:solidFill>
              </a:ln>
              <a:solidFill>
                <a:srgbClr val="FFFF00"/>
              </a:solidFill>
              <a:effectLst>
                <a:outerShdw blurRad="50800" dist="88900" dir="2700000" algn="tl" rotWithShape="0">
                  <a:prstClr val="black">
                    <a:alpha val="54000"/>
                  </a:prstClr>
                </a:outerShdw>
              </a:effectLst>
              <a:latin typeface="Franklin Gothic Heavy" panose="020B0903020102020204" pitchFamily="34" charset="0"/>
            </a:endParaRPr>
          </a:p>
        </p:txBody>
      </p:sp>
    </p:spTree>
    <p:extLst>
      <p:ext uri="{BB962C8B-B14F-4D97-AF65-F5344CB8AC3E}">
        <p14:creationId xmlns:p14="http://schemas.microsoft.com/office/powerpoint/2010/main" val="290668175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3"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C. Your Freedom Cost </a:t>
            </a:r>
            <a:r>
              <a:rPr lang="en-US" dirty="0" smtClean="0">
                <a:effectLst>
                  <a:outerShdw blurRad="38100" dist="38100" dir="2700000" algn="tl">
                    <a:srgbClr val="000000">
                      <a:alpha val="43137"/>
                    </a:srgbClr>
                  </a:outerShdw>
                </a:effectLst>
              </a:rPr>
              <a:t>____________________________.</a:t>
            </a:r>
            <a:endParaRPr lang="en-US" dirty="0"/>
          </a:p>
        </p:txBody>
      </p:sp>
      <p:sp>
        <p:nvSpPr>
          <p:cNvPr id="3" name="Content Placeholder 2"/>
          <p:cNvSpPr>
            <a:spLocks noGrp="1"/>
          </p:cNvSpPr>
          <p:nvPr>
            <p:ph idx="1"/>
          </p:nvPr>
        </p:nvSpPr>
        <p:spPr/>
        <p:txBody>
          <a:bodyPr>
            <a:normAutofit/>
          </a:bodyPr>
          <a:lstStyle/>
          <a:p>
            <a:r>
              <a:rPr lang="en-US" dirty="0" smtClean="0">
                <a:effectLst>
                  <a:outerShdw blurRad="38100" dist="38100" dir="2700000" algn="tl">
                    <a:srgbClr val="000000">
                      <a:alpha val="43137"/>
                    </a:srgbClr>
                  </a:outerShdw>
                </a:effectLst>
              </a:rPr>
              <a:t>John </a:t>
            </a:r>
            <a:r>
              <a:rPr lang="en-US" dirty="0">
                <a:effectLst>
                  <a:outerShdw blurRad="38100" dist="38100" dir="2700000" algn="tl">
                    <a:srgbClr val="000000">
                      <a:alpha val="43137"/>
                    </a:srgbClr>
                  </a:outerShdw>
                </a:effectLst>
              </a:rPr>
              <a:t>15:13</a:t>
            </a:r>
            <a:r>
              <a:rPr lang="en-US" baseline="30000" dirty="0">
                <a:effectLst>
                  <a:outerShdw blurRad="38100" dist="38100" dir="2700000" algn="tl">
                    <a:srgbClr val="000000">
                      <a:alpha val="43137"/>
                    </a:srgbClr>
                  </a:outerShdw>
                </a:effectLst>
              </a:rPr>
              <a:t>13</a:t>
            </a:r>
            <a:r>
              <a:rPr lang="en-US" dirty="0">
                <a:effectLst>
                  <a:outerShdw blurRad="38100" dist="38100" dir="2700000" algn="tl">
                    <a:srgbClr val="000000">
                      <a:alpha val="43137"/>
                    </a:srgbClr>
                  </a:outerShdw>
                </a:effectLst>
              </a:rPr>
              <a:t> Greater love has no one than this, that he lay down his life for his friends.-- (NIV) </a:t>
            </a:r>
          </a:p>
          <a:p>
            <a:r>
              <a:rPr lang="en-US" dirty="0">
                <a:effectLst>
                  <a:outerShdw blurRad="38100" dist="38100" dir="2700000" algn="tl">
                    <a:srgbClr val="000000">
                      <a:alpha val="43137"/>
                    </a:srgbClr>
                  </a:outerShdw>
                </a:effectLst>
              </a:rPr>
              <a:t> </a:t>
            </a:r>
          </a:p>
          <a:p>
            <a:pPr marL="568325" indent="-568325"/>
            <a:r>
              <a:rPr lang="en-US" dirty="0">
                <a:solidFill>
                  <a:srgbClr val="00FFFF"/>
                </a:solidFill>
                <a:effectLst>
                  <a:outerShdw blurRad="38100" dist="38100" dir="2700000" algn="tl">
                    <a:srgbClr val="000000">
                      <a:alpha val="43137"/>
                    </a:srgbClr>
                  </a:outerShdw>
                </a:effectLst>
              </a:rPr>
              <a:t>D. Your Freedom Cost ____________________________.</a:t>
            </a:r>
          </a:p>
          <a:p>
            <a:pPr marL="568325" indent="-568325"/>
            <a:r>
              <a:rPr lang="en-US" dirty="0">
                <a:solidFill>
                  <a:srgbClr val="00FFFF"/>
                </a:solidFill>
                <a:effectLst>
                  <a:outerShdw blurRad="38100" dist="38100" dir="2700000" algn="tl">
                    <a:srgbClr val="000000">
                      <a:alpha val="43137"/>
                    </a:srgbClr>
                  </a:outerShdw>
                </a:effectLst>
              </a:rPr>
              <a:t>E. Your Freedom Cost </a:t>
            </a:r>
            <a:r>
              <a:rPr lang="en-US" dirty="0" smtClean="0">
                <a:solidFill>
                  <a:srgbClr val="00FFFF"/>
                </a:solidFill>
                <a:effectLst>
                  <a:outerShdw blurRad="38100" dist="38100" dir="2700000" algn="tl">
                    <a:srgbClr val="000000">
                      <a:alpha val="43137"/>
                    </a:srgbClr>
                  </a:outerShdw>
                </a:effectLst>
              </a:rPr>
              <a:t>____________________________.</a:t>
            </a:r>
            <a:endParaRPr lang="en-US" dirty="0">
              <a:solidFill>
                <a:srgbClr val="00FFFF"/>
              </a:solidFill>
            </a:endParaRPr>
          </a:p>
        </p:txBody>
      </p:sp>
      <p:sp>
        <p:nvSpPr>
          <p:cNvPr id="4" name="TextBox 3"/>
          <p:cNvSpPr txBox="1"/>
          <p:nvPr/>
        </p:nvSpPr>
        <p:spPr>
          <a:xfrm>
            <a:off x="1295400" y="533400"/>
            <a:ext cx="6324600" cy="923330"/>
          </a:xfrm>
          <a:prstGeom prst="rect">
            <a:avLst/>
          </a:prstGeom>
          <a:noFill/>
        </p:spPr>
        <p:txBody>
          <a:bodyPr wrap="square" rtlCol="0">
            <a:spAutoFit/>
          </a:bodyPr>
          <a:lstStyle/>
          <a:p>
            <a:pPr algn="ctr"/>
            <a:r>
              <a:rPr lang="en-US" sz="5400" dirty="0" smtClean="0">
                <a:ln w="19050">
                  <a:solidFill>
                    <a:schemeClr val="tx1"/>
                  </a:solidFill>
                </a:ln>
                <a:solidFill>
                  <a:srgbClr val="FFFF00"/>
                </a:solidFill>
                <a:effectLst>
                  <a:outerShdw blurRad="50800" dist="88900" dir="2700000" algn="tl" rotWithShape="0">
                    <a:prstClr val="black">
                      <a:alpha val="54000"/>
                    </a:prstClr>
                  </a:outerShdw>
                </a:effectLst>
                <a:latin typeface="Franklin Gothic Heavy" panose="020B0903020102020204" pitchFamily="34" charset="0"/>
              </a:rPr>
              <a:t>The Hero His Life</a:t>
            </a:r>
            <a:endParaRPr lang="en-US" sz="5400" dirty="0">
              <a:ln w="19050">
                <a:solidFill>
                  <a:schemeClr val="tx1"/>
                </a:solidFill>
              </a:ln>
              <a:solidFill>
                <a:srgbClr val="FFFF00"/>
              </a:solidFill>
              <a:effectLst>
                <a:outerShdw blurRad="50800" dist="88900" dir="2700000" algn="tl" rotWithShape="0">
                  <a:prstClr val="black">
                    <a:alpha val="54000"/>
                  </a:prstClr>
                </a:outerShdw>
              </a:effectLst>
              <a:latin typeface="Franklin Gothic Heavy" panose="020B0903020102020204" pitchFamily="34" charset="0"/>
            </a:endParaRPr>
          </a:p>
        </p:txBody>
      </p:sp>
      <p:sp>
        <p:nvSpPr>
          <p:cNvPr id="5" name="TextBox 4"/>
          <p:cNvSpPr txBox="1"/>
          <p:nvPr/>
        </p:nvSpPr>
        <p:spPr>
          <a:xfrm>
            <a:off x="533400" y="3962400"/>
            <a:ext cx="8153400" cy="830997"/>
          </a:xfrm>
          <a:prstGeom prst="rect">
            <a:avLst/>
          </a:prstGeom>
          <a:noFill/>
        </p:spPr>
        <p:txBody>
          <a:bodyPr wrap="square" rtlCol="0">
            <a:spAutoFit/>
          </a:bodyPr>
          <a:lstStyle/>
          <a:p>
            <a:pPr algn="ctr"/>
            <a:r>
              <a:rPr lang="en-US" sz="4800" dirty="0" smtClean="0">
                <a:ln w="19050">
                  <a:solidFill>
                    <a:schemeClr val="tx1"/>
                  </a:solidFill>
                </a:ln>
                <a:solidFill>
                  <a:srgbClr val="FFFF00"/>
                </a:solidFill>
                <a:effectLst>
                  <a:outerShdw blurRad="50800" dist="88900" dir="2700000" algn="tl" rotWithShape="0">
                    <a:prstClr val="black">
                      <a:alpha val="54000"/>
                    </a:prstClr>
                  </a:outerShdw>
                </a:effectLst>
                <a:latin typeface="Franklin Gothic Heavy" panose="020B0903020102020204" pitchFamily="34" charset="0"/>
              </a:rPr>
              <a:t>The Family of the Fallen</a:t>
            </a:r>
            <a:endParaRPr lang="en-US" sz="4800" dirty="0">
              <a:ln w="19050">
                <a:solidFill>
                  <a:schemeClr val="tx1"/>
                </a:solidFill>
              </a:ln>
              <a:solidFill>
                <a:srgbClr val="FFFF00"/>
              </a:solidFill>
              <a:effectLst>
                <a:outerShdw blurRad="50800" dist="88900" dir="2700000" algn="tl" rotWithShape="0">
                  <a:prstClr val="black">
                    <a:alpha val="54000"/>
                  </a:prstClr>
                </a:outerShdw>
              </a:effectLst>
              <a:latin typeface="Franklin Gothic Heavy" panose="020B0903020102020204" pitchFamily="34" charset="0"/>
            </a:endParaRPr>
          </a:p>
        </p:txBody>
      </p:sp>
      <p:sp>
        <p:nvSpPr>
          <p:cNvPr id="6" name="TextBox 5"/>
          <p:cNvSpPr txBox="1"/>
          <p:nvPr/>
        </p:nvSpPr>
        <p:spPr>
          <a:xfrm>
            <a:off x="838200" y="5105400"/>
            <a:ext cx="7391400" cy="830997"/>
          </a:xfrm>
          <a:prstGeom prst="rect">
            <a:avLst/>
          </a:prstGeom>
          <a:noFill/>
        </p:spPr>
        <p:txBody>
          <a:bodyPr wrap="square" rtlCol="0">
            <a:spAutoFit/>
          </a:bodyPr>
          <a:lstStyle/>
          <a:p>
            <a:pPr algn="ctr"/>
            <a:r>
              <a:rPr lang="en-US" sz="4800" dirty="0" smtClean="0">
                <a:ln w="19050">
                  <a:solidFill>
                    <a:schemeClr val="tx1"/>
                  </a:solidFill>
                </a:ln>
                <a:solidFill>
                  <a:srgbClr val="FFFF00"/>
                </a:solidFill>
                <a:effectLst>
                  <a:outerShdw blurRad="50800" dist="88900" dir="2700000" algn="tl" rotWithShape="0">
                    <a:prstClr val="black">
                      <a:alpha val="54000"/>
                    </a:prstClr>
                  </a:outerShdw>
                </a:effectLst>
                <a:latin typeface="Franklin Gothic Heavy" panose="020B0903020102020204" pitchFamily="34" charset="0"/>
              </a:rPr>
              <a:t>Veteran His Injuries</a:t>
            </a:r>
            <a:endParaRPr lang="en-US" sz="4800" dirty="0">
              <a:ln w="19050">
                <a:solidFill>
                  <a:schemeClr val="tx1"/>
                </a:solidFill>
              </a:ln>
              <a:solidFill>
                <a:srgbClr val="FFFF00"/>
              </a:solidFill>
              <a:effectLst>
                <a:outerShdw blurRad="50800" dist="88900" dir="2700000" algn="tl" rotWithShape="0">
                  <a:prstClr val="black">
                    <a:alpha val="54000"/>
                  </a:prstClr>
                </a:outerShdw>
              </a:effectLst>
              <a:latin typeface="Franklin Gothic Heavy" panose="020B0903020102020204" pitchFamily="34" charset="0"/>
            </a:endParaRPr>
          </a:p>
        </p:txBody>
      </p:sp>
    </p:spTree>
    <p:extLst>
      <p:ext uri="{BB962C8B-B14F-4D97-AF65-F5344CB8AC3E}">
        <p14:creationId xmlns:p14="http://schemas.microsoft.com/office/powerpoint/2010/main" val="177393553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Scale>
                                      <p:cBhvr>
                                        <p:cTn id="2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5"/>
                                        </p:tgtEl>
                                        <p:attrNameLst>
                                          <p:attrName>ppt_x</p:attrName>
                                          <p:attrName>ppt_y</p:attrName>
                                        </p:attrNameLst>
                                      </p:cBhvr>
                                    </p:animMotion>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arn(inVertical)">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Scale>
                                      <p:cBhvr>
                                        <p:cTn id="36"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6"/>
                                        </p:tgtEl>
                                        <p:attrNameLst>
                                          <p:attrName>ppt_x</p:attrName>
                                          <p:attrName>ppt_y</p:attrName>
                                        </p:attrNameLst>
                                      </p:cBhvr>
                                    </p:animMotion>
                                    <p:animEffect transition="in" filter="fade">
                                      <p:cBhvr>
                                        <p:cTn id="3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2. There Is A Cost To _______________ Freedom. </a:t>
            </a:r>
            <a:endParaRPr lang="en-US" dirty="0"/>
          </a:p>
        </p:txBody>
      </p:sp>
      <p:sp>
        <p:nvSpPr>
          <p:cNvPr id="3" name="Content Placeholder 2"/>
          <p:cNvSpPr>
            <a:spLocks noGrp="1"/>
          </p:cNvSpPr>
          <p:nvPr>
            <p:ph idx="1"/>
          </p:nvPr>
        </p:nvSpPr>
        <p:spPr/>
        <p:txBody>
          <a:bodyPr>
            <a:normAutofit/>
          </a:bodyPr>
          <a:lstStyle/>
          <a:p>
            <a:r>
              <a:rPr lang="en-US" sz="4800" dirty="0" smtClean="0">
                <a:ln w="19050">
                  <a:solidFill>
                    <a:schemeClr val="tx1"/>
                  </a:solidFill>
                </a:ln>
                <a:effectLst>
                  <a:outerShdw blurRad="50800" dist="88900" dir="2700000" algn="tl" rotWithShape="0">
                    <a:prstClr val="black">
                      <a:alpha val="47000"/>
                    </a:prstClr>
                  </a:outerShdw>
                </a:effectLst>
              </a:rPr>
              <a:t>Galatians </a:t>
            </a:r>
            <a:r>
              <a:rPr lang="en-US" sz="4800" dirty="0">
                <a:ln w="19050">
                  <a:solidFill>
                    <a:schemeClr val="tx1"/>
                  </a:solidFill>
                </a:ln>
                <a:effectLst>
                  <a:outerShdw blurRad="50800" dist="88900" dir="2700000" algn="tl" rotWithShape="0">
                    <a:prstClr val="black">
                      <a:alpha val="47000"/>
                    </a:prstClr>
                  </a:outerShdw>
                </a:effectLst>
              </a:rPr>
              <a:t>5:1</a:t>
            </a:r>
            <a:r>
              <a:rPr lang="en-US" sz="4800" baseline="30000" dirty="0">
                <a:ln w="19050">
                  <a:solidFill>
                    <a:schemeClr val="tx1"/>
                  </a:solidFill>
                </a:ln>
                <a:effectLst>
                  <a:outerShdw blurRad="50800" dist="88900" dir="2700000" algn="tl" rotWithShape="0">
                    <a:prstClr val="black">
                      <a:alpha val="47000"/>
                    </a:prstClr>
                  </a:outerShdw>
                </a:effectLst>
              </a:rPr>
              <a:t>1</a:t>
            </a:r>
            <a:r>
              <a:rPr lang="en-US" sz="4800" dirty="0">
                <a:ln w="19050">
                  <a:solidFill>
                    <a:schemeClr val="tx1"/>
                  </a:solidFill>
                </a:ln>
                <a:effectLst>
                  <a:outerShdw blurRad="50800" dist="88900" dir="2700000" algn="tl" rotWithShape="0">
                    <a:prstClr val="black">
                      <a:alpha val="47000"/>
                    </a:prstClr>
                  </a:outerShdw>
                </a:effectLst>
              </a:rPr>
              <a:t> It is for freedom that Christ has set us free. Stand firm, then, and do not let yourselves be burdened again by a yoke of slavery.-- (NIV)  </a:t>
            </a:r>
          </a:p>
        </p:txBody>
      </p:sp>
      <p:sp>
        <p:nvSpPr>
          <p:cNvPr id="4" name="TextBox 3"/>
          <p:cNvSpPr txBox="1"/>
          <p:nvPr/>
        </p:nvSpPr>
        <p:spPr>
          <a:xfrm>
            <a:off x="1828800" y="533400"/>
            <a:ext cx="3200400" cy="923330"/>
          </a:xfrm>
          <a:prstGeom prst="rect">
            <a:avLst/>
          </a:prstGeom>
          <a:noFill/>
        </p:spPr>
        <p:txBody>
          <a:bodyPr wrap="square" rtlCol="0">
            <a:spAutoFit/>
          </a:bodyPr>
          <a:lstStyle/>
          <a:p>
            <a:pPr algn="ctr"/>
            <a:r>
              <a:rPr lang="en-US" sz="5400" dirty="0" smtClean="0">
                <a:ln w="19050">
                  <a:solidFill>
                    <a:schemeClr val="tx1"/>
                  </a:solidFill>
                </a:ln>
                <a:solidFill>
                  <a:srgbClr val="FFFF00"/>
                </a:solidFill>
                <a:effectLst>
                  <a:glow rad="228600">
                    <a:schemeClr val="accent5">
                      <a:satMod val="175000"/>
                      <a:alpha val="40000"/>
                    </a:schemeClr>
                  </a:glow>
                  <a:outerShdw blurRad="50800" dist="88900" dir="2700000" algn="tl" rotWithShape="0">
                    <a:prstClr val="black">
                      <a:alpha val="54000"/>
                    </a:prstClr>
                  </a:outerShdw>
                </a:effectLst>
                <a:latin typeface="Franklin Gothic Heavy" panose="020B0903020102020204" pitchFamily="34" charset="0"/>
              </a:rPr>
              <a:t>Sustain</a:t>
            </a:r>
            <a:endParaRPr lang="en-US" sz="5400" dirty="0">
              <a:ln w="19050">
                <a:solidFill>
                  <a:schemeClr val="tx1"/>
                </a:solidFill>
              </a:ln>
              <a:solidFill>
                <a:srgbClr val="FFFF00"/>
              </a:solidFill>
              <a:effectLst>
                <a:glow rad="228600">
                  <a:schemeClr val="accent5">
                    <a:satMod val="175000"/>
                    <a:alpha val="40000"/>
                  </a:schemeClr>
                </a:glow>
                <a:outerShdw blurRad="50800" dist="88900" dir="2700000" algn="tl" rotWithShape="0">
                  <a:prstClr val="black">
                    <a:alpha val="54000"/>
                  </a:prstClr>
                </a:outerShdw>
              </a:effectLst>
              <a:latin typeface="Franklin Gothic Heavy" panose="020B0903020102020204" pitchFamily="34" charset="0"/>
            </a:endParaRPr>
          </a:p>
        </p:txBody>
      </p:sp>
    </p:spTree>
    <p:extLst>
      <p:ext uri="{BB962C8B-B14F-4D97-AF65-F5344CB8AC3E}">
        <p14:creationId xmlns:p14="http://schemas.microsoft.com/office/powerpoint/2010/main" val="412315696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A. You Can Be Enslaved By </a:t>
            </a:r>
            <a:r>
              <a:rPr lang="en-US" dirty="0" smtClean="0">
                <a:effectLst>
                  <a:outerShdw blurRad="38100" dist="38100" dir="2700000" algn="tl">
                    <a:srgbClr val="000000">
                      <a:alpha val="43137"/>
                    </a:srgbClr>
                  </a:outerShdw>
                </a:effectLst>
              </a:rPr>
              <a:t>__________________.</a:t>
            </a:r>
            <a:endParaRPr lang="en-US" dirty="0"/>
          </a:p>
        </p:txBody>
      </p:sp>
      <p:sp>
        <p:nvSpPr>
          <p:cNvPr id="3" name="Content Placeholder 2"/>
          <p:cNvSpPr>
            <a:spLocks noGrp="1"/>
          </p:cNvSpPr>
          <p:nvPr>
            <p:ph idx="1"/>
          </p:nvPr>
        </p:nvSpPr>
        <p:spPr>
          <a:xfrm>
            <a:off x="304800" y="1981200"/>
            <a:ext cx="8686800" cy="4419600"/>
          </a:xfrm>
        </p:spPr>
        <p:txBody>
          <a:bodyPr>
            <a:normAutofit/>
          </a:bodyPr>
          <a:lstStyle/>
          <a:p>
            <a:r>
              <a:rPr lang="en-US" sz="5400" dirty="0" smtClean="0">
                <a:ln w="19050">
                  <a:solidFill>
                    <a:schemeClr val="tx1"/>
                  </a:solidFill>
                </a:ln>
                <a:effectLst>
                  <a:outerShdw blurRad="38100" dist="114300" dir="2700000" algn="tl">
                    <a:srgbClr val="000000">
                      <a:alpha val="48000"/>
                    </a:srgbClr>
                  </a:outerShdw>
                </a:effectLst>
              </a:rPr>
              <a:t>Galatians </a:t>
            </a:r>
            <a:r>
              <a:rPr lang="en-US" sz="5400" dirty="0">
                <a:ln w="19050">
                  <a:solidFill>
                    <a:schemeClr val="tx1"/>
                  </a:solidFill>
                </a:ln>
                <a:effectLst>
                  <a:outerShdw blurRad="38100" dist="114300" dir="2700000" algn="tl">
                    <a:srgbClr val="000000">
                      <a:alpha val="48000"/>
                    </a:srgbClr>
                  </a:outerShdw>
                </a:effectLst>
              </a:rPr>
              <a:t>5:7</a:t>
            </a:r>
            <a:r>
              <a:rPr lang="en-US" sz="5400" baseline="30000" dirty="0">
                <a:ln w="19050">
                  <a:solidFill>
                    <a:schemeClr val="tx1"/>
                  </a:solidFill>
                </a:ln>
                <a:effectLst>
                  <a:outerShdw blurRad="38100" dist="114300" dir="2700000" algn="tl">
                    <a:srgbClr val="000000">
                      <a:alpha val="48000"/>
                    </a:srgbClr>
                  </a:outerShdw>
                </a:effectLst>
              </a:rPr>
              <a:t>7</a:t>
            </a:r>
            <a:r>
              <a:rPr lang="en-US" sz="5400" dirty="0">
                <a:ln w="19050">
                  <a:solidFill>
                    <a:schemeClr val="tx1"/>
                  </a:solidFill>
                </a:ln>
                <a:effectLst>
                  <a:outerShdw blurRad="38100" dist="114300" dir="2700000" algn="tl">
                    <a:srgbClr val="000000">
                      <a:alpha val="48000"/>
                    </a:srgbClr>
                  </a:outerShdw>
                </a:effectLst>
              </a:rPr>
              <a:t> You were running a good race. Who cut in on you and kept you from obeying the truth?-- (NIV</a:t>
            </a:r>
            <a:r>
              <a:rPr lang="en-US" sz="5400" dirty="0" smtClean="0">
                <a:ln w="19050">
                  <a:solidFill>
                    <a:schemeClr val="tx1"/>
                  </a:solidFill>
                </a:ln>
                <a:effectLst>
                  <a:outerShdw blurRad="38100" dist="114300" dir="2700000" algn="tl">
                    <a:srgbClr val="000000">
                      <a:alpha val="48000"/>
                    </a:srgbClr>
                  </a:outerShdw>
                </a:effectLst>
              </a:rPr>
              <a:t>)</a:t>
            </a:r>
            <a:endParaRPr lang="en-US" sz="5400" dirty="0">
              <a:ln w="19050">
                <a:solidFill>
                  <a:schemeClr val="tx1"/>
                </a:solidFill>
              </a:ln>
              <a:effectLst>
                <a:outerShdw blurRad="38100" dist="114300" dir="2700000" algn="tl">
                  <a:srgbClr val="000000">
                    <a:alpha val="48000"/>
                  </a:srgbClr>
                </a:outerShdw>
              </a:effectLst>
            </a:endParaRPr>
          </a:p>
        </p:txBody>
      </p:sp>
      <p:sp>
        <p:nvSpPr>
          <p:cNvPr id="4" name="TextBox 3"/>
          <p:cNvSpPr txBox="1"/>
          <p:nvPr/>
        </p:nvSpPr>
        <p:spPr>
          <a:xfrm>
            <a:off x="3200400" y="533400"/>
            <a:ext cx="3200400" cy="923330"/>
          </a:xfrm>
          <a:prstGeom prst="rect">
            <a:avLst/>
          </a:prstGeom>
          <a:noFill/>
        </p:spPr>
        <p:txBody>
          <a:bodyPr wrap="square" rtlCol="0">
            <a:spAutoFit/>
          </a:bodyPr>
          <a:lstStyle/>
          <a:p>
            <a:pPr algn="ctr"/>
            <a:r>
              <a:rPr lang="en-US" sz="5400" dirty="0" smtClean="0">
                <a:ln w="19050">
                  <a:solidFill>
                    <a:schemeClr val="tx1"/>
                  </a:solidFill>
                </a:ln>
                <a:solidFill>
                  <a:srgbClr val="FFFF00"/>
                </a:solidFill>
                <a:effectLst>
                  <a:outerShdw blurRad="50800" dist="88900" dir="2700000" algn="tl" rotWithShape="0">
                    <a:prstClr val="black">
                      <a:alpha val="54000"/>
                    </a:prstClr>
                  </a:outerShdw>
                </a:effectLst>
                <a:latin typeface="Franklin Gothic Heavy" panose="020B0903020102020204" pitchFamily="34" charset="0"/>
              </a:rPr>
              <a:t>Legalism</a:t>
            </a:r>
            <a:endParaRPr lang="en-US" sz="5400" dirty="0">
              <a:ln w="19050">
                <a:solidFill>
                  <a:schemeClr val="tx1"/>
                </a:solidFill>
              </a:ln>
              <a:solidFill>
                <a:srgbClr val="FFFF00"/>
              </a:solidFill>
              <a:effectLst>
                <a:outerShdw blurRad="50800" dist="88900" dir="2700000" algn="tl" rotWithShape="0">
                  <a:prstClr val="black">
                    <a:alpha val="54000"/>
                  </a:prstClr>
                </a:outerShdw>
              </a:effectLst>
              <a:latin typeface="Franklin Gothic Heavy" panose="020B0903020102020204" pitchFamily="34" charset="0"/>
            </a:endParaRPr>
          </a:p>
        </p:txBody>
      </p:sp>
    </p:spTree>
    <p:extLst>
      <p:ext uri="{BB962C8B-B14F-4D97-AF65-F5344CB8AC3E}">
        <p14:creationId xmlns:p14="http://schemas.microsoft.com/office/powerpoint/2010/main" val="308942375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B. You Can Be Enslaved By </a:t>
            </a:r>
            <a:r>
              <a:rPr lang="en-US" dirty="0" smtClean="0">
                <a:effectLst>
                  <a:outerShdw blurRad="38100" dist="38100" dir="2700000" algn="tl">
                    <a:srgbClr val="000000">
                      <a:alpha val="43137"/>
                    </a:srgbClr>
                  </a:outerShdw>
                </a:effectLst>
              </a:rPr>
              <a:t>__________________.</a:t>
            </a:r>
            <a:endParaRPr lang="en-US" dirty="0"/>
          </a:p>
        </p:txBody>
      </p:sp>
      <p:sp>
        <p:nvSpPr>
          <p:cNvPr id="3" name="Content Placeholder 2"/>
          <p:cNvSpPr>
            <a:spLocks noGrp="1"/>
          </p:cNvSpPr>
          <p:nvPr>
            <p:ph idx="1"/>
          </p:nvPr>
        </p:nvSpPr>
        <p:spPr>
          <a:xfrm>
            <a:off x="304800" y="1981200"/>
            <a:ext cx="8686800" cy="4648200"/>
          </a:xfrm>
        </p:spPr>
        <p:txBody>
          <a:bodyPr>
            <a:normAutofit/>
          </a:bodyPr>
          <a:lstStyle/>
          <a:p>
            <a:r>
              <a:rPr lang="en-US" sz="4000" dirty="0" smtClean="0">
                <a:ln w="19050">
                  <a:solidFill>
                    <a:schemeClr val="tx1"/>
                  </a:solidFill>
                </a:ln>
                <a:effectLst>
                  <a:outerShdw blurRad="38100" dist="88900" dir="2700000" algn="tl">
                    <a:srgbClr val="000000">
                      <a:alpha val="47000"/>
                    </a:srgbClr>
                  </a:outerShdw>
                </a:effectLst>
              </a:rPr>
              <a:t>Matthew </a:t>
            </a:r>
            <a:r>
              <a:rPr lang="en-US" sz="4000" dirty="0">
                <a:ln w="19050">
                  <a:solidFill>
                    <a:schemeClr val="tx1"/>
                  </a:solidFill>
                </a:ln>
                <a:effectLst>
                  <a:outerShdw blurRad="38100" dist="88900" dir="2700000" algn="tl">
                    <a:srgbClr val="000000">
                      <a:alpha val="47000"/>
                    </a:srgbClr>
                  </a:outerShdw>
                </a:effectLst>
              </a:rPr>
              <a:t>6:24</a:t>
            </a:r>
            <a:r>
              <a:rPr lang="en-US" sz="4000" baseline="30000" dirty="0">
                <a:ln w="19050">
                  <a:solidFill>
                    <a:schemeClr val="tx1"/>
                  </a:solidFill>
                </a:ln>
                <a:effectLst>
                  <a:outerShdw blurRad="38100" dist="88900" dir="2700000" algn="tl">
                    <a:srgbClr val="000000">
                      <a:alpha val="47000"/>
                    </a:srgbClr>
                  </a:outerShdw>
                </a:effectLst>
              </a:rPr>
              <a:t>24</a:t>
            </a:r>
            <a:r>
              <a:rPr lang="en-US" sz="4000" dirty="0">
                <a:ln w="19050">
                  <a:solidFill>
                    <a:schemeClr val="tx1"/>
                  </a:solidFill>
                </a:ln>
                <a:effectLst>
                  <a:outerShdw blurRad="38100" dist="88900" dir="2700000" algn="tl">
                    <a:srgbClr val="000000">
                      <a:alpha val="47000"/>
                    </a:srgbClr>
                  </a:outerShdw>
                </a:effectLst>
              </a:rPr>
              <a:t> “No one can serve two masters. Either he will hate the one and love the other, or he will be devoted to the one and despise the other. You cannot serve both God and Money.-- (</a:t>
            </a:r>
            <a:r>
              <a:rPr lang="en-US" sz="4000" dirty="0" smtClean="0">
                <a:ln w="19050">
                  <a:solidFill>
                    <a:schemeClr val="tx1"/>
                  </a:solidFill>
                </a:ln>
                <a:effectLst>
                  <a:outerShdw blurRad="38100" dist="88900" dir="2700000" algn="tl">
                    <a:srgbClr val="000000">
                      <a:alpha val="47000"/>
                    </a:srgbClr>
                  </a:outerShdw>
                </a:effectLst>
              </a:rPr>
              <a:t>NIV</a:t>
            </a:r>
            <a:r>
              <a:rPr lang="en-US" sz="4000" dirty="0">
                <a:ln w="19050">
                  <a:solidFill>
                    <a:schemeClr val="tx1"/>
                  </a:solidFill>
                </a:ln>
                <a:effectLst>
                  <a:outerShdw blurRad="38100" dist="88900" dir="2700000" algn="tl">
                    <a:srgbClr val="000000">
                      <a:alpha val="47000"/>
                    </a:srgbClr>
                  </a:outerShdw>
                </a:effectLst>
              </a:rPr>
              <a:t>)</a:t>
            </a:r>
          </a:p>
        </p:txBody>
      </p:sp>
      <p:sp>
        <p:nvSpPr>
          <p:cNvPr id="4" name="TextBox 3"/>
          <p:cNvSpPr txBox="1"/>
          <p:nvPr/>
        </p:nvSpPr>
        <p:spPr>
          <a:xfrm>
            <a:off x="2209800" y="533400"/>
            <a:ext cx="4724400" cy="923330"/>
          </a:xfrm>
          <a:prstGeom prst="rect">
            <a:avLst/>
          </a:prstGeom>
          <a:noFill/>
        </p:spPr>
        <p:txBody>
          <a:bodyPr wrap="square" rtlCol="0">
            <a:spAutoFit/>
          </a:bodyPr>
          <a:lstStyle/>
          <a:p>
            <a:pPr algn="ctr"/>
            <a:r>
              <a:rPr lang="en-US" sz="5400" dirty="0" smtClean="0">
                <a:ln w="19050">
                  <a:solidFill>
                    <a:schemeClr val="tx1"/>
                  </a:solidFill>
                </a:ln>
                <a:solidFill>
                  <a:srgbClr val="FFFF00"/>
                </a:solidFill>
                <a:effectLst>
                  <a:outerShdw blurRad="50800" dist="88900" dir="2700000" algn="tl" rotWithShape="0">
                    <a:prstClr val="black">
                      <a:alpha val="54000"/>
                    </a:prstClr>
                  </a:outerShdw>
                </a:effectLst>
                <a:latin typeface="Franklin Gothic Heavy" panose="020B0903020102020204" pitchFamily="34" charset="0"/>
              </a:rPr>
              <a:t>Materialism</a:t>
            </a:r>
            <a:endParaRPr lang="en-US" sz="5400" dirty="0">
              <a:ln w="19050">
                <a:solidFill>
                  <a:schemeClr val="tx1"/>
                </a:solidFill>
              </a:ln>
              <a:solidFill>
                <a:srgbClr val="FFFF00"/>
              </a:solidFill>
              <a:effectLst>
                <a:outerShdw blurRad="50800" dist="88900" dir="2700000" algn="tl" rotWithShape="0">
                  <a:prstClr val="black">
                    <a:alpha val="54000"/>
                  </a:prstClr>
                </a:outerShdw>
              </a:effectLst>
              <a:latin typeface="Franklin Gothic Heavy" panose="020B0903020102020204" pitchFamily="34" charset="0"/>
            </a:endParaRPr>
          </a:p>
        </p:txBody>
      </p:sp>
    </p:spTree>
    <p:extLst>
      <p:ext uri="{BB962C8B-B14F-4D97-AF65-F5344CB8AC3E}">
        <p14:creationId xmlns:p14="http://schemas.microsoft.com/office/powerpoint/2010/main" val="235988069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C. You Can Be Enslaved By </a:t>
            </a:r>
            <a:r>
              <a:rPr lang="en-US" dirty="0" smtClean="0">
                <a:effectLst>
                  <a:outerShdw blurRad="38100" dist="38100" dir="2700000" algn="tl">
                    <a:srgbClr val="000000">
                      <a:alpha val="43137"/>
                    </a:srgbClr>
                  </a:outerShdw>
                </a:effectLst>
              </a:rPr>
              <a:t>_____________________.</a:t>
            </a:r>
            <a:endParaRPr lang="en-US" dirty="0"/>
          </a:p>
        </p:txBody>
      </p:sp>
      <p:sp>
        <p:nvSpPr>
          <p:cNvPr id="3" name="Content Placeholder 2"/>
          <p:cNvSpPr>
            <a:spLocks noGrp="1"/>
          </p:cNvSpPr>
          <p:nvPr>
            <p:ph idx="1"/>
          </p:nvPr>
        </p:nvSpPr>
        <p:spPr>
          <a:xfrm>
            <a:off x="228600" y="2057400"/>
            <a:ext cx="8686800" cy="4419600"/>
          </a:xfrm>
        </p:spPr>
        <p:txBody>
          <a:bodyPr>
            <a:normAutofit/>
          </a:bodyPr>
          <a:lstStyle/>
          <a:p>
            <a:r>
              <a:rPr lang="en-US" sz="5400" dirty="0" smtClean="0">
                <a:ln w="19050">
                  <a:solidFill>
                    <a:schemeClr val="tx1"/>
                  </a:solidFill>
                </a:ln>
                <a:effectLst>
                  <a:outerShdw blurRad="38100" dist="38100" dir="2700000" algn="tl">
                    <a:srgbClr val="000000">
                      <a:alpha val="43137"/>
                    </a:srgbClr>
                  </a:outerShdw>
                </a:effectLst>
              </a:rPr>
              <a:t>Proverbs </a:t>
            </a:r>
            <a:r>
              <a:rPr lang="en-US" sz="5400" dirty="0">
                <a:ln w="19050">
                  <a:solidFill>
                    <a:schemeClr val="tx1"/>
                  </a:solidFill>
                </a:ln>
                <a:effectLst>
                  <a:outerShdw blurRad="38100" dist="38100" dir="2700000" algn="tl">
                    <a:srgbClr val="000000">
                      <a:alpha val="43137"/>
                    </a:srgbClr>
                  </a:outerShdw>
                </a:effectLst>
              </a:rPr>
              <a:t>20:1</a:t>
            </a:r>
            <a:r>
              <a:rPr lang="en-US" sz="5400" baseline="30000" dirty="0">
                <a:ln w="19050">
                  <a:solidFill>
                    <a:schemeClr val="tx1"/>
                  </a:solidFill>
                </a:ln>
                <a:effectLst>
                  <a:outerShdw blurRad="38100" dist="38100" dir="2700000" algn="tl">
                    <a:srgbClr val="000000">
                      <a:alpha val="43137"/>
                    </a:srgbClr>
                  </a:outerShdw>
                </a:effectLst>
              </a:rPr>
              <a:t>1</a:t>
            </a:r>
            <a:r>
              <a:rPr lang="en-US" sz="5400" dirty="0">
                <a:ln w="19050">
                  <a:solidFill>
                    <a:schemeClr val="tx1"/>
                  </a:solidFill>
                </a:ln>
                <a:effectLst>
                  <a:outerShdw blurRad="38100" dist="38100" dir="2700000" algn="tl">
                    <a:srgbClr val="000000">
                      <a:alpha val="43137"/>
                    </a:srgbClr>
                  </a:outerShdw>
                </a:effectLst>
              </a:rPr>
              <a:t> Wine is a mocker and beer a brawler; whoever is led astray by them is not wise.-- (NIV</a:t>
            </a:r>
            <a:r>
              <a:rPr lang="en-US" sz="5400" dirty="0" smtClean="0">
                <a:ln w="19050">
                  <a:solidFill>
                    <a:schemeClr val="tx1"/>
                  </a:solidFill>
                </a:ln>
                <a:effectLst>
                  <a:outerShdw blurRad="38100" dist="38100" dir="2700000" algn="tl">
                    <a:srgbClr val="000000">
                      <a:alpha val="43137"/>
                    </a:srgbClr>
                  </a:outerShdw>
                </a:effectLst>
              </a:rPr>
              <a:t>)</a:t>
            </a:r>
            <a:endParaRPr lang="en-US" sz="5400" dirty="0">
              <a:ln w="19050">
                <a:solidFill>
                  <a:schemeClr val="tx1"/>
                </a:solidFill>
              </a:ln>
              <a:effectLst>
                <a:outerShdw blurRad="38100" dist="38100" dir="2700000" algn="tl">
                  <a:srgbClr val="000000">
                    <a:alpha val="43137"/>
                  </a:srgbClr>
                </a:outerShdw>
              </a:effectLst>
            </a:endParaRPr>
          </a:p>
        </p:txBody>
      </p:sp>
      <p:sp>
        <p:nvSpPr>
          <p:cNvPr id="4" name="TextBox 3"/>
          <p:cNvSpPr txBox="1"/>
          <p:nvPr/>
        </p:nvSpPr>
        <p:spPr>
          <a:xfrm>
            <a:off x="1752600" y="533400"/>
            <a:ext cx="5410200" cy="923330"/>
          </a:xfrm>
          <a:prstGeom prst="rect">
            <a:avLst/>
          </a:prstGeom>
          <a:noFill/>
        </p:spPr>
        <p:txBody>
          <a:bodyPr wrap="square" rtlCol="0">
            <a:spAutoFit/>
          </a:bodyPr>
          <a:lstStyle/>
          <a:p>
            <a:pPr algn="ctr"/>
            <a:r>
              <a:rPr lang="en-US" sz="5400" dirty="0" smtClean="0">
                <a:ln w="19050">
                  <a:solidFill>
                    <a:schemeClr val="tx1"/>
                  </a:solidFill>
                </a:ln>
                <a:solidFill>
                  <a:srgbClr val="FFFF00"/>
                </a:solidFill>
                <a:effectLst>
                  <a:outerShdw blurRad="50800" dist="88900" dir="2700000" algn="tl" rotWithShape="0">
                    <a:prstClr val="black">
                      <a:alpha val="54000"/>
                    </a:prstClr>
                  </a:outerShdw>
                </a:effectLst>
                <a:latin typeface="Franklin Gothic Heavy" panose="020B0903020102020204" pitchFamily="34" charset="0"/>
              </a:rPr>
              <a:t>Drugs &amp; Alcohol</a:t>
            </a:r>
            <a:endParaRPr lang="en-US" sz="5400" dirty="0">
              <a:ln w="19050">
                <a:solidFill>
                  <a:schemeClr val="tx1"/>
                </a:solidFill>
              </a:ln>
              <a:solidFill>
                <a:srgbClr val="FFFF00"/>
              </a:solidFill>
              <a:effectLst>
                <a:outerShdw blurRad="50800" dist="88900" dir="2700000" algn="tl" rotWithShape="0">
                  <a:prstClr val="black">
                    <a:alpha val="54000"/>
                  </a:prstClr>
                </a:outerShdw>
              </a:effectLst>
              <a:latin typeface="Franklin Gothic Heavy" panose="020B0903020102020204" pitchFamily="34" charset="0"/>
            </a:endParaRPr>
          </a:p>
        </p:txBody>
      </p:sp>
    </p:spTree>
    <p:extLst>
      <p:ext uri="{BB962C8B-B14F-4D97-AF65-F5344CB8AC3E}">
        <p14:creationId xmlns:p14="http://schemas.microsoft.com/office/powerpoint/2010/main" val="378789655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D. You Can Be Enslaved By </a:t>
            </a:r>
            <a:r>
              <a:rPr lang="en-US" dirty="0" smtClean="0">
                <a:effectLst>
                  <a:outerShdw blurRad="38100" dist="38100" dir="2700000" algn="tl">
                    <a:srgbClr val="000000">
                      <a:alpha val="43137"/>
                    </a:srgbClr>
                  </a:outerShdw>
                </a:effectLst>
              </a:rPr>
              <a:t>_________.</a:t>
            </a:r>
            <a:endParaRPr lang="en-US" dirty="0"/>
          </a:p>
        </p:txBody>
      </p:sp>
      <p:sp>
        <p:nvSpPr>
          <p:cNvPr id="3" name="Content Placeholder 2"/>
          <p:cNvSpPr>
            <a:spLocks noGrp="1"/>
          </p:cNvSpPr>
          <p:nvPr>
            <p:ph idx="1"/>
          </p:nvPr>
        </p:nvSpPr>
        <p:spPr>
          <a:xfrm>
            <a:off x="304800" y="2133600"/>
            <a:ext cx="8686800" cy="4419600"/>
          </a:xfrm>
        </p:spPr>
        <p:txBody>
          <a:bodyPr/>
          <a:lstStyle/>
          <a:p>
            <a:r>
              <a:rPr lang="en-US" sz="4400" dirty="0" smtClean="0">
                <a:ln w="19050">
                  <a:solidFill>
                    <a:schemeClr val="tx1"/>
                  </a:solidFill>
                </a:ln>
                <a:effectLst>
                  <a:outerShdw blurRad="38100" dist="88900" dir="2700000" algn="tl">
                    <a:srgbClr val="000000">
                      <a:alpha val="48000"/>
                    </a:srgbClr>
                  </a:outerShdw>
                </a:effectLst>
              </a:rPr>
              <a:t>Philippians </a:t>
            </a:r>
            <a:r>
              <a:rPr lang="en-US" sz="4400" dirty="0">
                <a:ln w="19050">
                  <a:solidFill>
                    <a:schemeClr val="tx1"/>
                  </a:solidFill>
                </a:ln>
                <a:effectLst>
                  <a:outerShdw blurRad="38100" dist="88900" dir="2700000" algn="tl">
                    <a:srgbClr val="000000">
                      <a:alpha val="48000"/>
                    </a:srgbClr>
                  </a:outerShdw>
                </a:effectLst>
              </a:rPr>
              <a:t>3:19</a:t>
            </a:r>
            <a:r>
              <a:rPr lang="en-US" sz="4400" baseline="30000" dirty="0">
                <a:ln w="19050">
                  <a:solidFill>
                    <a:schemeClr val="tx1"/>
                  </a:solidFill>
                </a:ln>
                <a:effectLst>
                  <a:outerShdw blurRad="38100" dist="88900" dir="2700000" algn="tl">
                    <a:srgbClr val="000000">
                      <a:alpha val="48000"/>
                    </a:srgbClr>
                  </a:outerShdw>
                </a:effectLst>
              </a:rPr>
              <a:t>19</a:t>
            </a:r>
            <a:r>
              <a:rPr lang="en-US" sz="4400" dirty="0">
                <a:ln w="19050">
                  <a:solidFill>
                    <a:schemeClr val="tx1"/>
                  </a:solidFill>
                </a:ln>
                <a:effectLst>
                  <a:outerShdw blurRad="38100" dist="88900" dir="2700000" algn="tl">
                    <a:srgbClr val="000000">
                      <a:alpha val="48000"/>
                    </a:srgbClr>
                  </a:outerShdw>
                </a:effectLst>
              </a:rPr>
              <a:t> Their destiny is destruction, their god is their stomach, and their glory is in their shame. Their mind is on earthly things.-- (NIV</a:t>
            </a:r>
            <a:r>
              <a:rPr lang="en-US" sz="4400" dirty="0" smtClean="0">
                <a:ln w="19050">
                  <a:solidFill>
                    <a:schemeClr val="tx1"/>
                  </a:solidFill>
                </a:ln>
                <a:effectLst>
                  <a:outerShdw blurRad="38100" dist="88900" dir="2700000" algn="tl">
                    <a:srgbClr val="000000">
                      <a:alpha val="48000"/>
                    </a:srgbClr>
                  </a:outerShdw>
                </a:effectLst>
              </a:rPr>
              <a:t>)</a:t>
            </a:r>
            <a:endParaRPr lang="en-US" sz="4400" dirty="0">
              <a:ln w="19050">
                <a:solidFill>
                  <a:schemeClr val="tx1"/>
                </a:solidFill>
              </a:ln>
              <a:effectLst>
                <a:outerShdw blurRad="38100" dist="88900" dir="2700000" algn="tl">
                  <a:srgbClr val="000000">
                    <a:alpha val="48000"/>
                  </a:srgbClr>
                </a:outerShdw>
              </a:effectLst>
            </a:endParaRPr>
          </a:p>
          <a:p>
            <a:endParaRPr lang="en-US" dirty="0"/>
          </a:p>
          <a:p>
            <a:endParaRPr lang="en-US" dirty="0"/>
          </a:p>
        </p:txBody>
      </p:sp>
      <p:sp>
        <p:nvSpPr>
          <p:cNvPr id="4" name="TextBox 3"/>
          <p:cNvSpPr txBox="1"/>
          <p:nvPr/>
        </p:nvSpPr>
        <p:spPr>
          <a:xfrm>
            <a:off x="2895600" y="533400"/>
            <a:ext cx="3200400" cy="923330"/>
          </a:xfrm>
          <a:prstGeom prst="rect">
            <a:avLst/>
          </a:prstGeom>
          <a:noFill/>
        </p:spPr>
        <p:txBody>
          <a:bodyPr wrap="square" rtlCol="0">
            <a:spAutoFit/>
          </a:bodyPr>
          <a:lstStyle/>
          <a:p>
            <a:pPr algn="ctr"/>
            <a:r>
              <a:rPr lang="en-US" sz="5400" dirty="0" smtClean="0">
                <a:ln w="19050">
                  <a:solidFill>
                    <a:schemeClr val="tx1"/>
                  </a:solidFill>
                </a:ln>
                <a:solidFill>
                  <a:srgbClr val="FFFF00"/>
                </a:solidFill>
                <a:effectLst>
                  <a:outerShdw blurRad="50800" dist="88900" dir="2700000" algn="tl" rotWithShape="0">
                    <a:prstClr val="black">
                      <a:alpha val="54000"/>
                    </a:prstClr>
                  </a:outerShdw>
                </a:effectLst>
                <a:latin typeface="Franklin Gothic Heavy" panose="020B0903020102020204" pitchFamily="34" charset="0"/>
              </a:rPr>
              <a:t>Food</a:t>
            </a:r>
            <a:endParaRPr lang="en-US" sz="5400" dirty="0">
              <a:ln w="19050">
                <a:solidFill>
                  <a:schemeClr val="tx1"/>
                </a:solidFill>
              </a:ln>
              <a:solidFill>
                <a:srgbClr val="FFFF00"/>
              </a:solidFill>
              <a:effectLst>
                <a:outerShdw blurRad="50800" dist="88900" dir="2700000" algn="tl" rotWithShape="0">
                  <a:prstClr val="black">
                    <a:alpha val="54000"/>
                  </a:prstClr>
                </a:outerShdw>
              </a:effectLst>
              <a:latin typeface="Franklin Gothic Heavy" panose="020B0903020102020204" pitchFamily="34" charset="0"/>
            </a:endParaRPr>
          </a:p>
        </p:txBody>
      </p:sp>
    </p:spTree>
    <p:extLst>
      <p:ext uri="{BB962C8B-B14F-4D97-AF65-F5344CB8AC3E}">
        <p14:creationId xmlns:p14="http://schemas.microsoft.com/office/powerpoint/2010/main" val="79976567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E. You Can Be Enslaved By </a:t>
            </a:r>
            <a:r>
              <a:rPr lang="en-US" dirty="0" smtClean="0">
                <a:effectLst>
                  <a:outerShdw blurRad="38100" dist="38100" dir="2700000" algn="tl">
                    <a:srgbClr val="000000">
                      <a:alpha val="43137"/>
                    </a:srgbClr>
                  </a:outerShdw>
                </a:effectLst>
              </a:rPr>
              <a:t>_________.</a:t>
            </a:r>
            <a:endParaRPr lang="en-US" dirty="0"/>
          </a:p>
        </p:txBody>
      </p:sp>
      <p:sp>
        <p:nvSpPr>
          <p:cNvPr id="3" name="Content Placeholder 2"/>
          <p:cNvSpPr>
            <a:spLocks noGrp="1"/>
          </p:cNvSpPr>
          <p:nvPr>
            <p:ph idx="1"/>
          </p:nvPr>
        </p:nvSpPr>
        <p:spPr>
          <a:xfrm>
            <a:off x="152400" y="2209800"/>
            <a:ext cx="8915400" cy="4343400"/>
          </a:xfrm>
        </p:spPr>
        <p:txBody>
          <a:bodyPr>
            <a:normAutofit/>
          </a:bodyPr>
          <a:lstStyle/>
          <a:p>
            <a:r>
              <a:rPr lang="en-US" sz="4400" dirty="0" smtClean="0">
                <a:ln w="19050">
                  <a:solidFill>
                    <a:schemeClr val="tx1"/>
                  </a:solidFill>
                </a:ln>
                <a:effectLst>
                  <a:outerShdw blurRad="38100" dist="88900" dir="2700000" algn="tl" rotWithShape="0">
                    <a:srgbClr val="000000">
                      <a:alpha val="43137"/>
                    </a:srgbClr>
                  </a:outerShdw>
                </a:effectLst>
              </a:rPr>
              <a:t>1 </a:t>
            </a:r>
            <a:r>
              <a:rPr lang="en-US" sz="4400" dirty="0">
                <a:ln w="19050">
                  <a:solidFill>
                    <a:schemeClr val="tx1"/>
                  </a:solidFill>
                </a:ln>
                <a:effectLst>
                  <a:outerShdw blurRad="38100" dist="88900" dir="2700000" algn="tl" rotWithShape="0">
                    <a:srgbClr val="000000">
                      <a:alpha val="43137"/>
                    </a:srgbClr>
                  </a:outerShdw>
                </a:effectLst>
              </a:rPr>
              <a:t>John 4:18</a:t>
            </a:r>
            <a:r>
              <a:rPr lang="en-US" sz="4400" baseline="30000" dirty="0">
                <a:ln w="19050">
                  <a:solidFill>
                    <a:schemeClr val="tx1"/>
                  </a:solidFill>
                </a:ln>
                <a:effectLst>
                  <a:outerShdw blurRad="38100" dist="88900" dir="2700000" algn="tl" rotWithShape="0">
                    <a:srgbClr val="000000">
                      <a:alpha val="43137"/>
                    </a:srgbClr>
                  </a:outerShdw>
                </a:effectLst>
              </a:rPr>
              <a:t>18</a:t>
            </a:r>
            <a:r>
              <a:rPr lang="en-US" sz="4400" dirty="0">
                <a:ln w="19050">
                  <a:solidFill>
                    <a:schemeClr val="tx1"/>
                  </a:solidFill>
                </a:ln>
                <a:effectLst>
                  <a:outerShdw blurRad="38100" dist="88900" dir="2700000" algn="tl" rotWithShape="0">
                    <a:srgbClr val="000000">
                      <a:alpha val="43137"/>
                    </a:srgbClr>
                  </a:outerShdw>
                </a:effectLst>
              </a:rPr>
              <a:t> There is no fear in love. But perfect love drives out fear, because fear has to do with punishment. The one who fears is not made perfect in love.-- (NIV</a:t>
            </a:r>
            <a:r>
              <a:rPr lang="en-US" sz="4400" dirty="0" smtClean="0">
                <a:ln w="19050">
                  <a:solidFill>
                    <a:schemeClr val="tx1"/>
                  </a:solidFill>
                </a:ln>
                <a:effectLst>
                  <a:outerShdw blurRad="38100" dist="88900" dir="2700000" algn="tl" rotWithShape="0">
                    <a:srgbClr val="000000">
                      <a:alpha val="43137"/>
                    </a:srgbClr>
                  </a:outerShdw>
                </a:effectLst>
              </a:rPr>
              <a:t>)</a:t>
            </a:r>
            <a:endParaRPr lang="en-US" dirty="0">
              <a:ln w="19050">
                <a:solidFill>
                  <a:schemeClr val="tx1"/>
                </a:solidFill>
              </a:ln>
              <a:effectLst>
                <a:outerShdw blurRad="38100" dist="88900" dir="2700000" algn="tl" rotWithShape="0">
                  <a:srgbClr val="000000">
                    <a:alpha val="43137"/>
                  </a:srgbClr>
                </a:outerShdw>
              </a:effectLst>
            </a:endParaRPr>
          </a:p>
        </p:txBody>
      </p:sp>
      <p:sp>
        <p:nvSpPr>
          <p:cNvPr id="4" name="TextBox 3"/>
          <p:cNvSpPr txBox="1"/>
          <p:nvPr/>
        </p:nvSpPr>
        <p:spPr>
          <a:xfrm>
            <a:off x="2895600" y="533400"/>
            <a:ext cx="3200400" cy="923330"/>
          </a:xfrm>
          <a:prstGeom prst="rect">
            <a:avLst/>
          </a:prstGeom>
          <a:noFill/>
        </p:spPr>
        <p:txBody>
          <a:bodyPr wrap="square" rtlCol="0">
            <a:spAutoFit/>
          </a:bodyPr>
          <a:lstStyle/>
          <a:p>
            <a:pPr algn="ctr"/>
            <a:r>
              <a:rPr lang="en-US" sz="5400" dirty="0" smtClean="0">
                <a:ln w="19050">
                  <a:solidFill>
                    <a:schemeClr val="tx1"/>
                  </a:solidFill>
                </a:ln>
                <a:solidFill>
                  <a:srgbClr val="FFFF00"/>
                </a:solidFill>
                <a:effectLst>
                  <a:outerShdw blurRad="50800" dist="88900" dir="2700000" algn="tl" rotWithShape="0">
                    <a:prstClr val="black">
                      <a:alpha val="54000"/>
                    </a:prstClr>
                  </a:outerShdw>
                </a:effectLst>
                <a:latin typeface="Franklin Gothic Heavy" panose="020B0903020102020204" pitchFamily="34" charset="0"/>
              </a:rPr>
              <a:t>Fear</a:t>
            </a:r>
            <a:endParaRPr lang="en-US" sz="5400" dirty="0">
              <a:ln w="19050">
                <a:solidFill>
                  <a:schemeClr val="tx1"/>
                </a:solidFill>
              </a:ln>
              <a:solidFill>
                <a:srgbClr val="FFFF00"/>
              </a:solidFill>
              <a:effectLst>
                <a:outerShdw blurRad="50800" dist="88900" dir="2700000" algn="tl" rotWithShape="0">
                  <a:prstClr val="black">
                    <a:alpha val="54000"/>
                  </a:prstClr>
                </a:outerShdw>
              </a:effectLst>
              <a:latin typeface="Franklin Gothic Heavy" panose="020B0903020102020204" pitchFamily="34" charset="0"/>
            </a:endParaRPr>
          </a:p>
        </p:txBody>
      </p:sp>
    </p:spTree>
    <p:extLst>
      <p:ext uri="{BB962C8B-B14F-4D97-AF65-F5344CB8AC3E}">
        <p14:creationId xmlns:p14="http://schemas.microsoft.com/office/powerpoint/2010/main" val="134605579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F. You Can Be Enslaved By </a:t>
            </a:r>
            <a:r>
              <a:rPr lang="en-US" dirty="0" smtClean="0">
                <a:effectLst>
                  <a:outerShdw blurRad="38100" dist="38100" dir="2700000" algn="tl">
                    <a:srgbClr val="000000">
                      <a:alpha val="43137"/>
                    </a:srgbClr>
                  </a:outerShdw>
                </a:effectLst>
              </a:rPr>
              <a:t>____________________.</a:t>
            </a:r>
            <a:endParaRPr lang="en-US" dirty="0"/>
          </a:p>
        </p:txBody>
      </p:sp>
      <p:sp>
        <p:nvSpPr>
          <p:cNvPr id="3" name="Content Placeholder 2"/>
          <p:cNvSpPr>
            <a:spLocks noGrp="1"/>
          </p:cNvSpPr>
          <p:nvPr>
            <p:ph idx="1"/>
          </p:nvPr>
        </p:nvSpPr>
        <p:spPr>
          <a:xfrm>
            <a:off x="304800" y="2667000"/>
            <a:ext cx="8686800" cy="3886200"/>
          </a:xfrm>
        </p:spPr>
        <p:txBody>
          <a:bodyPr>
            <a:normAutofit/>
          </a:bodyPr>
          <a:lstStyle/>
          <a:p>
            <a:r>
              <a:rPr lang="en-US" sz="6000" dirty="0" smtClean="0">
                <a:ln w="19050">
                  <a:solidFill>
                    <a:schemeClr val="tx1"/>
                  </a:solidFill>
                </a:ln>
                <a:effectLst>
                  <a:outerShdw blurRad="50800" dist="88900" dir="2700000" algn="tl" rotWithShape="0">
                    <a:srgbClr val="000000">
                      <a:alpha val="54000"/>
                    </a:srgbClr>
                  </a:outerShdw>
                </a:effectLst>
              </a:rPr>
              <a:t>Acts </a:t>
            </a:r>
            <a:r>
              <a:rPr lang="en-US" sz="6000" dirty="0">
                <a:ln w="19050">
                  <a:solidFill>
                    <a:schemeClr val="tx1"/>
                  </a:solidFill>
                </a:ln>
                <a:effectLst>
                  <a:outerShdw blurRad="50800" dist="88900" dir="2700000" algn="tl" rotWithShape="0">
                    <a:srgbClr val="000000">
                      <a:alpha val="54000"/>
                    </a:srgbClr>
                  </a:outerShdw>
                </a:effectLst>
              </a:rPr>
              <a:t>8:23</a:t>
            </a:r>
            <a:r>
              <a:rPr lang="en-US" sz="6000" baseline="30000" dirty="0">
                <a:ln w="19050">
                  <a:solidFill>
                    <a:schemeClr val="tx1"/>
                  </a:solidFill>
                </a:ln>
                <a:effectLst>
                  <a:outerShdw blurRad="50800" dist="88900" dir="2700000" algn="tl" rotWithShape="0">
                    <a:srgbClr val="000000">
                      <a:alpha val="54000"/>
                    </a:srgbClr>
                  </a:outerShdw>
                </a:effectLst>
              </a:rPr>
              <a:t>23</a:t>
            </a:r>
            <a:r>
              <a:rPr lang="en-US" sz="6000" dirty="0">
                <a:ln w="19050">
                  <a:solidFill>
                    <a:schemeClr val="tx1"/>
                  </a:solidFill>
                </a:ln>
                <a:effectLst>
                  <a:outerShdw blurRad="50800" dist="88900" dir="2700000" algn="tl" rotWithShape="0">
                    <a:srgbClr val="000000">
                      <a:alpha val="54000"/>
                    </a:srgbClr>
                  </a:outerShdw>
                </a:effectLst>
              </a:rPr>
              <a:t> For I see that you are full of bitterness and captive to sin.”-- (NIV</a:t>
            </a:r>
            <a:r>
              <a:rPr lang="en-US" sz="6000" dirty="0" smtClean="0">
                <a:ln w="19050">
                  <a:solidFill>
                    <a:schemeClr val="tx1"/>
                  </a:solidFill>
                </a:ln>
                <a:effectLst>
                  <a:outerShdw blurRad="50800" dist="88900" dir="2700000" algn="tl" rotWithShape="0">
                    <a:srgbClr val="000000">
                      <a:alpha val="54000"/>
                    </a:srgbClr>
                  </a:outerShdw>
                </a:effectLst>
              </a:rPr>
              <a:t>)</a:t>
            </a:r>
            <a:endParaRPr lang="en-US" dirty="0">
              <a:ln w="19050">
                <a:solidFill>
                  <a:schemeClr val="tx1"/>
                </a:solidFill>
              </a:ln>
              <a:effectLst>
                <a:outerShdw blurRad="50800" dist="88900" dir="2700000" algn="tl" rotWithShape="0">
                  <a:srgbClr val="000000">
                    <a:alpha val="54000"/>
                  </a:srgbClr>
                </a:outerShdw>
              </a:effectLst>
            </a:endParaRPr>
          </a:p>
        </p:txBody>
      </p:sp>
      <p:sp>
        <p:nvSpPr>
          <p:cNvPr id="4" name="TextBox 3"/>
          <p:cNvSpPr txBox="1"/>
          <p:nvPr/>
        </p:nvSpPr>
        <p:spPr>
          <a:xfrm>
            <a:off x="2057400" y="533400"/>
            <a:ext cx="4953000" cy="923330"/>
          </a:xfrm>
          <a:prstGeom prst="rect">
            <a:avLst/>
          </a:prstGeom>
          <a:noFill/>
        </p:spPr>
        <p:txBody>
          <a:bodyPr wrap="square" rtlCol="0">
            <a:spAutoFit/>
          </a:bodyPr>
          <a:lstStyle/>
          <a:p>
            <a:pPr algn="ctr"/>
            <a:r>
              <a:rPr lang="en-US" sz="5400" dirty="0" err="1" smtClean="0">
                <a:ln w="19050">
                  <a:solidFill>
                    <a:schemeClr val="tx1"/>
                  </a:solidFill>
                </a:ln>
                <a:solidFill>
                  <a:srgbClr val="FFFF00"/>
                </a:solidFill>
                <a:effectLst>
                  <a:outerShdw blurRad="50800" dist="88900" dir="2700000" algn="tl" rotWithShape="0">
                    <a:prstClr val="black">
                      <a:alpha val="54000"/>
                    </a:prstClr>
                  </a:outerShdw>
                </a:effectLst>
                <a:latin typeface="Franklin Gothic Heavy" panose="020B0903020102020204" pitchFamily="34" charset="0"/>
              </a:rPr>
              <a:t>Unforgiveness</a:t>
            </a:r>
            <a:endParaRPr lang="en-US" sz="5400" dirty="0">
              <a:ln w="19050">
                <a:solidFill>
                  <a:schemeClr val="tx1"/>
                </a:solidFill>
              </a:ln>
              <a:solidFill>
                <a:srgbClr val="FFFF00"/>
              </a:solidFill>
              <a:effectLst>
                <a:outerShdw blurRad="50800" dist="88900" dir="2700000" algn="tl" rotWithShape="0">
                  <a:prstClr val="black">
                    <a:alpha val="54000"/>
                  </a:prstClr>
                </a:outerShdw>
              </a:effectLst>
              <a:latin typeface="Franklin Gothic Heavy" panose="020B0903020102020204" pitchFamily="34" charset="0"/>
            </a:endParaRPr>
          </a:p>
        </p:txBody>
      </p:sp>
    </p:spTree>
    <p:extLst>
      <p:ext uri="{BB962C8B-B14F-4D97-AF65-F5344CB8AC3E}">
        <p14:creationId xmlns:p14="http://schemas.microsoft.com/office/powerpoint/2010/main" val="244997435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a:normAutofit fontScale="90000"/>
          </a:bodyPr>
          <a:lstStyle/>
          <a:p>
            <a:r>
              <a:rPr lang="en-US" dirty="0">
                <a:effectLst>
                  <a:outerShdw blurRad="38100" dist="38100" dir="2700000" algn="tl">
                    <a:srgbClr val="000000">
                      <a:alpha val="43137"/>
                    </a:srgbClr>
                  </a:outerShdw>
                </a:effectLst>
              </a:rPr>
              <a:t>G. You Can Be Enslaved By </a:t>
            </a:r>
            <a:r>
              <a:rPr lang="en-US" dirty="0" smtClean="0">
                <a:effectLst>
                  <a:outerShdw blurRad="38100" dist="38100" dir="2700000" algn="tl">
                    <a:srgbClr val="000000">
                      <a:alpha val="43137"/>
                    </a:srgbClr>
                  </a:outerShdw>
                </a:effectLst>
              </a:rPr>
              <a:t>________.</a:t>
            </a:r>
            <a:endParaRPr lang="en-US" dirty="0"/>
          </a:p>
        </p:txBody>
      </p:sp>
      <p:sp>
        <p:nvSpPr>
          <p:cNvPr id="3" name="Content Placeholder 2"/>
          <p:cNvSpPr>
            <a:spLocks noGrp="1"/>
          </p:cNvSpPr>
          <p:nvPr>
            <p:ph idx="1"/>
          </p:nvPr>
        </p:nvSpPr>
        <p:spPr/>
        <p:txBody>
          <a:bodyPr>
            <a:normAutofit/>
          </a:bodyPr>
          <a:lstStyle/>
          <a:p>
            <a:r>
              <a:rPr lang="en-US" sz="4400" dirty="0" smtClean="0">
                <a:ln w="19050">
                  <a:solidFill>
                    <a:schemeClr val="tx1"/>
                  </a:solidFill>
                </a:ln>
                <a:effectLst>
                  <a:outerShdw blurRad="50800" dist="88900" dir="2700000" algn="tl" rotWithShape="0">
                    <a:srgbClr val="000000">
                      <a:alpha val="48000"/>
                    </a:srgbClr>
                  </a:outerShdw>
                </a:effectLst>
              </a:rPr>
              <a:t>1 </a:t>
            </a:r>
            <a:r>
              <a:rPr lang="en-US" sz="4400" dirty="0">
                <a:ln w="19050">
                  <a:solidFill>
                    <a:schemeClr val="tx1"/>
                  </a:solidFill>
                </a:ln>
                <a:effectLst>
                  <a:outerShdw blurRad="50800" dist="88900" dir="2700000" algn="tl" rotWithShape="0">
                    <a:srgbClr val="000000">
                      <a:alpha val="48000"/>
                    </a:srgbClr>
                  </a:outerShdw>
                </a:effectLst>
              </a:rPr>
              <a:t>Thessalonians 4:4–5</a:t>
            </a:r>
            <a:r>
              <a:rPr lang="en-US" sz="4400" baseline="30000" dirty="0">
                <a:ln w="19050">
                  <a:solidFill>
                    <a:schemeClr val="tx1"/>
                  </a:solidFill>
                </a:ln>
                <a:effectLst>
                  <a:outerShdw blurRad="50800" dist="88900" dir="2700000" algn="tl" rotWithShape="0">
                    <a:srgbClr val="000000">
                      <a:alpha val="48000"/>
                    </a:srgbClr>
                  </a:outerShdw>
                </a:effectLst>
              </a:rPr>
              <a:t>4</a:t>
            </a:r>
            <a:r>
              <a:rPr lang="en-US" sz="4400" dirty="0">
                <a:ln w="19050">
                  <a:solidFill>
                    <a:schemeClr val="tx1"/>
                  </a:solidFill>
                </a:ln>
                <a:effectLst>
                  <a:outerShdw blurRad="50800" dist="88900" dir="2700000" algn="tl" rotWithShape="0">
                    <a:srgbClr val="000000">
                      <a:alpha val="48000"/>
                    </a:srgbClr>
                  </a:outerShdw>
                </a:effectLst>
              </a:rPr>
              <a:t> Then each of you will control his own body and live in holiness and honor—</a:t>
            </a:r>
            <a:r>
              <a:rPr lang="en-US" sz="4400" baseline="30000" dirty="0">
                <a:ln w="19050">
                  <a:solidFill>
                    <a:schemeClr val="tx1"/>
                  </a:solidFill>
                </a:ln>
                <a:effectLst>
                  <a:outerShdw blurRad="50800" dist="88900" dir="2700000" algn="tl" rotWithShape="0">
                    <a:srgbClr val="000000">
                      <a:alpha val="48000"/>
                    </a:srgbClr>
                  </a:outerShdw>
                </a:effectLst>
              </a:rPr>
              <a:t>5</a:t>
            </a:r>
            <a:r>
              <a:rPr lang="en-US" sz="4400" dirty="0">
                <a:ln w="19050">
                  <a:solidFill>
                    <a:schemeClr val="tx1"/>
                  </a:solidFill>
                </a:ln>
                <a:effectLst>
                  <a:outerShdw blurRad="50800" dist="88900" dir="2700000" algn="tl" rotWithShape="0">
                    <a:srgbClr val="000000">
                      <a:alpha val="48000"/>
                    </a:srgbClr>
                  </a:outerShdw>
                </a:effectLst>
              </a:rPr>
              <a:t> not in lustful passion like the pagans who do not know God and his ways.-- (NLT</a:t>
            </a:r>
            <a:r>
              <a:rPr lang="en-US" sz="4400" dirty="0" smtClean="0">
                <a:ln w="19050">
                  <a:solidFill>
                    <a:schemeClr val="tx1"/>
                  </a:solidFill>
                </a:ln>
                <a:effectLst>
                  <a:outerShdw blurRad="50800" dist="88900" dir="2700000" algn="tl" rotWithShape="0">
                    <a:srgbClr val="000000">
                      <a:alpha val="48000"/>
                    </a:srgbClr>
                  </a:outerShdw>
                </a:effectLst>
              </a:rPr>
              <a:t>)</a:t>
            </a:r>
            <a:endParaRPr lang="en-US" dirty="0">
              <a:ln w="19050">
                <a:solidFill>
                  <a:schemeClr val="tx1"/>
                </a:solidFill>
              </a:ln>
              <a:effectLst>
                <a:outerShdw blurRad="50800" dist="88900" dir="2700000" algn="tl" rotWithShape="0">
                  <a:srgbClr val="000000">
                    <a:alpha val="48000"/>
                  </a:srgbClr>
                </a:outerShdw>
              </a:effectLst>
            </a:endParaRPr>
          </a:p>
        </p:txBody>
      </p:sp>
      <p:sp>
        <p:nvSpPr>
          <p:cNvPr id="4" name="TextBox 3"/>
          <p:cNvSpPr txBox="1"/>
          <p:nvPr/>
        </p:nvSpPr>
        <p:spPr>
          <a:xfrm>
            <a:off x="3048000" y="533400"/>
            <a:ext cx="3200400" cy="923330"/>
          </a:xfrm>
          <a:prstGeom prst="rect">
            <a:avLst/>
          </a:prstGeom>
          <a:noFill/>
        </p:spPr>
        <p:txBody>
          <a:bodyPr wrap="square" rtlCol="0">
            <a:spAutoFit/>
          </a:bodyPr>
          <a:lstStyle/>
          <a:p>
            <a:pPr algn="ctr"/>
            <a:r>
              <a:rPr lang="en-US" sz="5400" dirty="0" smtClean="0">
                <a:ln w="19050">
                  <a:solidFill>
                    <a:schemeClr val="tx1"/>
                  </a:solidFill>
                </a:ln>
                <a:solidFill>
                  <a:srgbClr val="FFFF00"/>
                </a:solidFill>
                <a:effectLst>
                  <a:outerShdw blurRad="50800" dist="88900" dir="2700000" algn="tl" rotWithShape="0">
                    <a:prstClr val="black">
                      <a:alpha val="54000"/>
                    </a:prstClr>
                  </a:outerShdw>
                </a:effectLst>
                <a:latin typeface="Franklin Gothic Heavy" panose="020B0903020102020204" pitchFamily="34" charset="0"/>
              </a:rPr>
              <a:t>Lust</a:t>
            </a:r>
            <a:endParaRPr lang="en-US" sz="5400" dirty="0">
              <a:ln w="19050">
                <a:solidFill>
                  <a:schemeClr val="tx1"/>
                </a:solidFill>
              </a:ln>
              <a:solidFill>
                <a:srgbClr val="FFFF00"/>
              </a:solidFill>
              <a:effectLst>
                <a:outerShdw blurRad="50800" dist="88900" dir="2700000" algn="tl" rotWithShape="0">
                  <a:prstClr val="black">
                    <a:alpha val="54000"/>
                  </a:prstClr>
                </a:outerShdw>
              </a:effectLst>
              <a:latin typeface="Franklin Gothic Heavy" panose="020B0903020102020204" pitchFamily="34" charset="0"/>
            </a:endParaRPr>
          </a:p>
        </p:txBody>
      </p:sp>
    </p:spTree>
    <p:extLst>
      <p:ext uri="{BB962C8B-B14F-4D97-AF65-F5344CB8AC3E}">
        <p14:creationId xmlns:p14="http://schemas.microsoft.com/office/powerpoint/2010/main" val="3381938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Galatians 5:1–14 </a:t>
            </a:r>
            <a:endParaRPr lang="en-US" dirty="0"/>
          </a:p>
        </p:txBody>
      </p:sp>
      <p:sp>
        <p:nvSpPr>
          <p:cNvPr id="3" name="Content Placeholder 2"/>
          <p:cNvSpPr>
            <a:spLocks noGrp="1"/>
          </p:cNvSpPr>
          <p:nvPr>
            <p:ph idx="1"/>
          </p:nvPr>
        </p:nvSpPr>
        <p:spPr/>
        <p:txBody>
          <a:bodyPr>
            <a:normAutofit/>
          </a:bodyPr>
          <a:lstStyle/>
          <a:p>
            <a:r>
              <a:rPr lang="en-US" baseline="30000" dirty="0" smtClean="0">
                <a:effectLst>
                  <a:outerShdw blurRad="38100" dist="38100" dir="2700000" algn="tl">
                    <a:srgbClr val="000000">
                      <a:alpha val="43137"/>
                    </a:srgbClr>
                  </a:outerShdw>
                </a:effectLst>
              </a:rPr>
              <a:t>1</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It is for freedom that Christ has set us free. Stand firm, then, and do not let yourselves be burdened again by a yoke of slavery. </a:t>
            </a:r>
            <a:r>
              <a:rPr lang="en-US" baseline="30000" dirty="0">
                <a:effectLst>
                  <a:outerShdw blurRad="38100" dist="38100" dir="2700000" algn="tl">
                    <a:srgbClr val="000000">
                      <a:alpha val="43137"/>
                    </a:srgbClr>
                  </a:outerShdw>
                </a:effectLst>
              </a:rPr>
              <a:t>2</a:t>
            </a:r>
            <a:r>
              <a:rPr lang="en-US" dirty="0">
                <a:effectLst>
                  <a:outerShdw blurRad="38100" dist="38100" dir="2700000" algn="tl">
                    <a:srgbClr val="000000">
                      <a:alpha val="43137"/>
                    </a:srgbClr>
                  </a:outerShdw>
                </a:effectLst>
              </a:rPr>
              <a:t> Mark my words! I, Paul, tell you that if you let yourselves be circumcised, Christ will be of no value to you at all. </a:t>
            </a:r>
            <a:r>
              <a:rPr lang="en-US" baseline="30000" dirty="0">
                <a:effectLst>
                  <a:outerShdw blurRad="38100" dist="38100" dir="2700000" algn="tl">
                    <a:srgbClr val="000000">
                      <a:alpha val="43137"/>
                    </a:srgbClr>
                  </a:outerShdw>
                </a:effectLst>
              </a:rPr>
              <a:t>3</a:t>
            </a:r>
            <a:r>
              <a:rPr lang="en-US" dirty="0">
                <a:effectLst>
                  <a:outerShdw blurRad="38100" dist="38100" dir="2700000" algn="tl">
                    <a:srgbClr val="000000">
                      <a:alpha val="43137"/>
                    </a:srgbClr>
                  </a:outerShdw>
                </a:effectLst>
              </a:rPr>
              <a:t> Again I declare to every man who lets himself be circumcised that he is obligated to obey the whole law. </a:t>
            </a:r>
            <a:endParaRPr lang="en-US" dirty="0">
              <a:effectLst>
                <a:outerShdw blurRad="38100" dist="38100" dir="2700000" algn="tl" rotWithShape="0">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4038600"/>
            <a:ext cx="8077200" cy="1107996"/>
          </a:xfrm>
          <a:prstGeom prst="rect">
            <a:avLst/>
          </a:prstGeom>
        </p:spPr>
        <p:txBody>
          <a:bodyPr wrap="square">
            <a:spAutoFit/>
          </a:bodyPr>
          <a:lstStyle/>
          <a:p>
            <a:pPr algn="ctr"/>
            <a:r>
              <a:rPr lang="en-US" sz="6600" i="1" dirty="0">
                <a:ln w="28575">
                  <a:solidFill>
                    <a:schemeClr val="tx1"/>
                  </a:solidFill>
                </a:ln>
                <a:solidFill>
                  <a:schemeClr val="bg1"/>
                </a:solidFill>
                <a:effectLst>
                  <a:outerShdw blurRad="38100" dist="38100" dir="2700000" algn="tl">
                    <a:srgbClr val="000000">
                      <a:alpha val="43137"/>
                    </a:srgbClr>
                  </a:outerShdw>
                </a:effectLst>
                <a:latin typeface="Cooper Std Black" pitchFamily="18" charset="0"/>
              </a:rPr>
              <a:t>Keys To Freedom</a:t>
            </a:r>
            <a:endParaRPr lang="en-US" sz="6600" i="1" dirty="0">
              <a:ln w="28575">
                <a:solidFill>
                  <a:schemeClr val="tx1"/>
                </a:solidFill>
              </a:ln>
              <a:solidFill>
                <a:schemeClr val="bg1"/>
              </a:solidFill>
              <a:effectLst>
                <a:outerShdw blurRad="38100" dist="38100" dir="2700000" algn="tl">
                  <a:srgbClr val="000000">
                    <a:alpha val="43137"/>
                  </a:srgbClr>
                </a:outerShdw>
              </a:effectLst>
              <a:latin typeface="Cooper Std Black" pitchFamily="18" charset="0"/>
            </a:endParaRPr>
          </a:p>
        </p:txBody>
      </p:sp>
    </p:spTree>
    <p:extLst>
      <p:ext uri="{BB962C8B-B14F-4D97-AF65-F5344CB8AC3E}">
        <p14:creationId xmlns:p14="http://schemas.microsoft.com/office/powerpoint/2010/main" val="61552848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1. Put Your </a:t>
            </a:r>
            <a:r>
              <a:rPr lang="en-US" dirty="0" smtClean="0">
                <a:effectLst>
                  <a:outerShdw blurRad="38100" dist="38100" dir="2700000" algn="tl">
                    <a:srgbClr val="000000">
                      <a:alpha val="43137"/>
                    </a:srgbClr>
                  </a:outerShdw>
                </a:effectLst>
              </a:rPr>
              <a:t>________ </a:t>
            </a:r>
            <a:r>
              <a:rPr lang="en-US" dirty="0">
                <a:effectLst>
                  <a:outerShdw blurRad="38100" dist="38100" dir="2700000" algn="tl">
                    <a:srgbClr val="000000">
                      <a:alpha val="43137"/>
                    </a:srgbClr>
                  </a:outerShdw>
                </a:effectLst>
              </a:rPr>
              <a:t>In Jesus Christ</a:t>
            </a:r>
            <a:r>
              <a:rPr lang="en-US" dirty="0" smtClean="0">
                <a:effectLst>
                  <a:outerShdw blurRad="38100" dist="38100" dir="2700000" algn="tl">
                    <a:srgbClr val="000000">
                      <a:alpha val="43137"/>
                    </a:srgbClr>
                  </a:outerShdw>
                </a:effectLst>
              </a:rPr>
              <a:t>.</a:t>
            </a:r>
            <a:endParaRPr lang="en-US" dirty="0"/>
          </a:p>
        </p:txBody>
      </p:sp>
      <p:sp>
        <p:nvSpPr>
          <p:cNvPr id="3" name="Content Placeholder 2"/>
          <p:cNvSpPr>
            <a:spLocks noGrp="1"/>
          </p:cNvSpPr>
          <p:nvPr>
            <p:ph idx="1"/>
          </p:nvPr>
        </p:nvSpPr>
        <p:spPr/>
        <p:txBody>
          <a:bodyPr>
            <a:noAutofit/>
          </a:bodyPr>
          <a:lstStyle/>
          <a:p>
            <a:r>
              <a:rPr lang="en-US" sz="4400" dirty="0" smtClean="0">
                <a:ln w="19050">
                  <a:solidFill>
                    <a:schemeClr val="tx1"/>
                  </a:solidFill>
                </a:ln>
                <a:effectLst>
                  <a:outerShdw blurRad="38100" dist="88900" dir="2700000" algn="tl">
                    <a:srgbClr val="000000">
                      <a:alpha val="57000"/>
                    </a:srgbClr>
                  </a:outerShdw>
                </a:effectLst>
              </a:rPr>
              <a:t>Luke </a:t>
            </a:r>
            <a:r>
              <a:rPr lang="en-US" sz="4400" dirty="0">
                <a:ln w="19050">
                  <a:solidFill>
                    <a:schemeClr val="tx1"/>
                  </a:solidFill>
                </a:ln>
                <a:effectLst>
                  <a:outerShdw blurRad="38100" dist="88900" dir="2700000" algn="tl">
                    <a:srgbClr val="000000">
                      <a:alpha val="57000"/>
                    </a:srgbClr>
                  </a:outerShdw>
                </a:effectLst>
              </a:rPr>
              <a:t>9:23</a:t>
            </a:r>
            <a:r>
              <a:rPr lang="en-US" sz="4400" baseline="30000" dirty="0">
                <a:ln w="19050">
                  <a:solidFill>
                    <a:schemeClr val="tx1"/>
                  </a:solidFill>
                </a:ln>
                <a:effectLst>
                  <a:outerShdw blurRad="38100" dist="88900" dir="2700000" algn="tl">
                    <a:srgbClr val="000000">
                      <a:alpha val="57000"/>
                    </a:srgbClr>
                  </a:outerShdw>
                </a:effectLst>
              </a:rPr>
              <a:t>23</a:t>
            </a:r>
            <a:r>
              <a:rPr lang="en-US" sz="4400" dirty="0">
                <a:ln w="19050">
                  <a:solidFill>
                    <a:schemeClr val="tx1"/>
                  </a:solidFill>
                </a:ln>
                <a:effectLst>
                  <a:outerShdw blurRad="38100" dist="88900" dir="2700000" algn="tl">
                    <a:srgbClr val="000000">
                      <a:alpha val="57000"/>
                    </a:srgbClr>
                  </a:outerShdw>
                </a:effectLst>
              </a:rPr>
              <a:t> Then he said to the crowd, “If any of you wants to be my follower, you must turn from your selfish ways, take up your cross daily, and follow me.-- (NLT</a:t>
            </a:r>
            <a:r>
              <a:rPr lang="en-US" sz="4400" dirty="0" smtClean="0">
                <a:ln w="19050">
                  <a:solidFill>
                    <a:schemeClr val="tx1"/>
                  </a:solidFill>
                </a:ln>
                <a:effectLst>
                  <a:outerShdw blurRad="38100" dist="88900" dir="2700000" algn="tl">
                    <a:srgbClr val="000000">
                      <a:alpha val="57000"/>
                    </a:srgbClr>
                  </a:outerShdw>
                </a:effectLst>
              </a:rPr>
              <a:t>)</a:t>
            </a:r>
            <a:endParaRPr lang="en-US" sz="4400" dirty="0">
              <a:ln w="19050">
                <a:solidFill>
                  <a:schemeClr val="tx1"/>
                </a:solidFill>
              </a:ln>
              <a:effectLst>
                <a:outerShdw blurRad="38100" dist="88900" dir="2700000" algn="tl">
                  <a:srgbClr val="000000">
                    <a:alpha val="57000"/>
                  </a:srgbClr>
                </a:outerShdw>
              </a:effectLst>
            </a:endParaRPr>
          </a:p>
        </p:txBody>
      </p:sp>
      <p:sp>
        <p:nvSpPr>
          <p:cNvPr id="4" name="TextBox 3"/>
          <p:cNvSpPr txBox="1"/>
          <p:nvPr/>
        </p:nvSpPr>
        <p:spPr>
          <a:xfrm>
            <a:off x="2438400" y="295870"/>
            <a:ext cx="3200400" cy="923330"/>
          </a:xfrm>
          <a:prstGeom prst="rect">
            <a:avLst/>
          </a:prstGeom>
          <a:noFill/>
        </p:spPr>
        <p:txBody>
          <a:bodyPr wrap="square" rtlCol="0">
            <a:spAutoFit/>
          </a:bodyPr>
          <a:lstStyle/>
          <a:p>
            <a:pPr algn="ctr"/>
            <a:r>
              <a:rPr lang="en-US" sz="5400" dirty="0" smtClean="0">
                <a:ln w="19050">
                  <a:solidFill>
                    <a:schemeClr val="tx1"/>
                  </a:solidFill>
                </a:ln>
                <a:solidFill>
                  <a:srgbClr val="FFFF00"/>
                </a:solidFill>
                <a:effectLst>
                  <a:outerShdw blurRad="50800" dist="88900" dir="2700000" algn="tl" rotWithShape="0">
                    <a:prstClr val="black">
                      <a:alpha val="54000"/>
                    </a:prstClr>
                  </a:outerShdw>
                </a:effectLst>
                <a:latin typeface="Franklin Gothic Heavy" panose="020B0903020102020204" pitchFamily="34" charset="0"/>
              </a:rPr>
              <a:t>Faith</a:t>
            </a:r>
            <a:endParaRPr lang="en-US" sz="5400" dirty="0">
              <a:ln w="19050">
                <a:solidFill>
                  <a:schemeClr val="tx1"/>
                </a:solidFill>
              </a:ln>
              <a:solidFill>
                <a:srgbClr val="FFFF00"/>
              </a:solidFill>
              <a:effectLst>
                <a:outerShdw blurRad="50800" dist="88900" dir="2700000" algn="tl" rotWithShape="0">
                  <a:prstClr val="black">
                    <a:alpha val="54000"/>
                  </a:prstClr>
                </a:outerShdw>
              </a:effectLst>
              <a:latin typeface="Franklin Gothic Heavy" panose="020B0903020102020204" pitchFamily="34" charset="0"/>
            </a:endParaRPr>
          </a:p>
        </p:txBody>
      </p:sp>
    </p:spTree>
    <p:extLst>
      <p:ext uri="{BB962C8B-B14F-4D97-AF65-F5344CB8AC3E}">
        <p14:creationId xmlns:p14="http://schemas.microsoft.com/office/powerpoint/2010/main" val="152949022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2. Maintain ______________ In the Body of Christ</a:t>
            </a:r>
            <a:r>
              <a:rPr lang="en-US" dirty="0" smtClean="0">
                <a:effectLst>
                  <a:outerShdw blurRad="38100" dist="38100" dir="2700000" algn="tl">
                    <a:srgbClr val="000000">
                      <a:alpha val="43137"/>
                    </a:srgbClr>
                  </a:outerShdw>
                </a:effectLst>
              </a:rPr>
              <a:t>.</a:t>
            </a:r>
            <a:endParaRPr lang="en-US" dirty="0"/>
          </a:p>
        </p:txBody>
      </p:sp>
      <p:sp>
        <p:nvSpPr>
          <p:cNvPr id="3" name="Content Placeholder 2"/>
          <p:cNvSpPr>
            <a:spLocks noGrp="1"/>
          </p:cNvSpPr>
          <p:nvPr>
            <p:ph idx="1"/>
          </p:nvPr>
        </p:nvSpPr>
        <p:spPr>
          <a:xfrm>
            <a:off x="228600" y="2057400"/>
            <a:ext cx="8686800" cy="4114800"/>
          </a:xfrm>
        </p:spPr>
        <p:txBody>
          <a:bodyPr>
            <a:normAutofit/>
          </a:bodyPr>
          <a:lstStyle/>
          <a:p>
            <a:r>
              <a:rPr lang="en-US" sz="6000" dirty="0" smtClean="0">
                <a:ln w="19050">
                  <a:solidFill>
                    <a:schemeClr val="tx1"/>
                  </a:solidFill>
                </a:ln>
                <a:effectLst>
                  <a:outerShdw blurRad="38100" dist="101600" dir="2700000" algn="tl">
                    <a:srgbClr val="000000">
                      <a:alpha val="57000"/>
                    </a:srgbClr>
                  </a:outerShdw>
                </a:effectLst>
              </a:rPr>
              <a:t>Galatians </a:t>
            </a:r>
            <a:r>
              <a:rPr lang="en-US" sz="6000" dirty="0">
                <a:ln w="19050">
                  <a:solidFill>
                    <a:schemeClr val="tx1"/>
                  </a:solidFill>
                </a:ln>
                <a:effectLst>
                  <a:outerShdw blurRad="38100" dist="101600" dir="2700000" algn="tl">
                    <a:srgbClr val="000000">
                      <a:alpha val="57000"/>
                    </a:srgbClr>
                  </a:outerShdw>
                </a:effectLst>
              </a:rPr>
              <a:t>5:6b </a:t>
            </a:r>
            <a:r>
              <a:rPr lang="en-US" sz="6000" baseline="30000" dirty="0" smtClean="0">
                <a:ln w="19050">
                  <a:solidFill>
                    <a:schemeClr val="tx1"/>
                  </a:solidFill>
                </a:ln>
                <a:effectLst>
                  <a:outerShdw blurRad="38100" dist="101600" dir="2700000" algn="tl">
                    <a:srgbClr val="000000">
                      <a:alpha val="57000"/>
                    </a:srgbClr>
                  </a:outerShdw>
                </a:effectLst>
              </a:rPr>
              <a:t>6 </a:t>
            </a:r>
            <a:r>
              <a:rPr lang="en-US" sz="6000" dirty="0" smtClean="0">
                <a:ln w="19050">
                  <a:solidFill>
                    <a:schemeClr val="tx1"/>
                  </a:solidFill>
                </a:ln>
                <a:effectLst>
                  <a:outerShdw blurRad="38100" dist="101600" dir="2700000" algn="tl">
                    <a:srgbClr val="000000">
                      <a:alpha val="57000"/>
                    </a:srgbClr>
                  </a:outerShdw>
                </a:effectLst>
              </a:rPr>
              <a:t>The </a:t>
            </a:r>
            <a:r>
              <a:rPr lang="en-US" sz="6000" dirty="0">
                <a:ln w="19050">
                  <a:solidFill>
                    <a:schemeClr val="tx1"/>
                  </a:solidFill>
                </a:ln>
                <a:effectLst>
                  <a:outerShdw blurRad="38100" dist="101600" dir="2700000" algn="tl">
                    <a:srgbClr val="000000">
                      <a:alpha val="57000"/>
                    </a:srgbClr>
                  </a:outerShdw>
                </a:effectLst>
              </a:rPr>
              <a:t>only thing that counts is faith expressing itself through </a:t>
            </a:r>
            <a:r>
              <a:rPr lang="en-US" sz="6000" dirty="0" smtClean="0">
                <a:ln w="19050">
                  <a:solidFill>
                    <a:schemeClr val="tx1"/>
                  </a:solidFill>
                </a:ln>
                <a:effectLst>
                  <a:outerShdw blurRad="38100" dist="101600" dir="2700000" algn="tl">
                    <a:srgbClr val="000000">
                      <a:alpha val="57000"/>
                    </a:srgbClr>
                  </a:outerShdw>
                </a:effectLst>
              </a:rPr>
              <a:t>love</a:t>
            </a:r>
            <a:r>
              <a:rPr lang="en-US" sz="6000" dirty="0">
                <a:ln w="19050">
                  <a:solidFill>
                    <a:schemeClr val="tx1"/>
                  </a:solidFill>
                </a:ln>
                <a:effectLst>
                  <a:outerShdw blurRad="38100" dist="101600" dir="2700000" algn="tl">
                    <a:srgbClr val="000000">
                      <a:alpha val="57000"/>
                    </a:srgbClr>
                  </a:outerShdw>
                </a:effectLst>
              </a:rPr>
              <a:t>.</a:t>
            </a:r>
          </a:p>
        </p:txBody>
      </p:sp>
      <p:sp>
        <p:nvSpPr>
          <p:cNvPr id="4" name="TextBox 3"/>
          <p:cNvSpPr txBox="1"/>
          <p:nvPr/>
        </p:nvSpPr>
        <p:spPr>
          <a:xfrm>
            <a:off x="3352800" y="-62144"/>
            <a:ext cx="3810000" cy="923330"/>
          </a:xfrm>
          <a:prstGeom prst="rect">
            <a:avLst/>
          </a:prstGeom>
          <a:noFill/>
        </p:spPr>
        <p:txBody>
          <a:bodyPr wrap="square" rtlCol="0">
            <a:spAutoFit/>
          </a:bodyPr>
          <a:lstStyle/>
          <a:p>
            <a:pPr algn="ctr"/>
            <a:r>
              <a:rPr lang="en-US" sz="5400" dirty="0" smtClean="0">
                <a:ln w="19050">
                  <a:solidFill>
                    <a:schemeClr val="tx1"/>
                  </a:solidFill>
                </a:ln>
                <a:solidFill>
                  <a:srgbClr val="FFFF00"/>
                </a:solidFill>
                <a:effectLst>
                  <a:outerShdw blurRad="50800" dist="88900" dir="2700000" algn="tl" rotWithShape="0">
                    <a:prstClr val="black">
                      <a:alpha val="54000"/>
                    </a:prstClr>
                  </a:outerShdw>
                </a:effectLst>
                <a:latin typeface="Franklin Gothic Heavy" panose="020B0903020102020204" pitchFamily="34" charset="0"/>
              </a:rPr>
              <a:t>Fellowship</a:t>
            </a:r>
            <a:endParaRPr lang="en-US" sz="5400" dirty="0">
              <a:ln w="19050">
                <a:solidFill>
                  <a:schemeClr val="tx1"/>
                </a:solidFill>
              </a:ln>
              <a:solidFill>
                <a:srgbClr val="FFFF00"/>
              </a:solidFill>
              <a:effectLst>
                <a:outerShdw blurRad="50800" dist="88900" dir="2700000" algn="tl" rotWithShape="0">
                  <a:prstClr val="black">
                    <a:alpha val="54000"/>
                  </a:prstClr>
                </a:outerShdw>
              </a:effectLst>
              <a:latin typeface="Franklin Gothic Heavy" panose="020B0903020102020204" pitchFamily="34" charset="0"/>
            </a:endParaRPr>
          </a:p>
        </p:txBody>
      </p:sp>
    </p:spTree>
    <p:extLst>
      <p:ext uri="{BB962C8B-B14F-4D97-AF65-F5344CB8AC3E}">
        <p14:creationId xmlns:p14="http://schemas.microsoft.com/office/powerpoint/2010/main" val="427922678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Galatians 5:13 </a:t>
            </a:r>
            <a:endParaRPr lang="en-US" dirty="0"/>
          </a:p>
        </p:txBody>
      </p:sp>
      <p:sp>
        <p:nvSpPr>
          <p:cNvPr id="3" name="Content Placeholder 2"/>
          <p:cNvSpPr>
            <a:spLocks noGrp="1"/>
          </p:cNvSpPr>
          <p:nvPr>
            <p:ph idx="1"/>
          </p:nvPr>
        </p:nvSpPr>
        <p:spPr/>
        <p:txBody>
          <a:bodyPr>
            <a:normAutofit/>
          </a:bodyPr>
          <a:lstStyle/>
          <a:p>
            <a:r>
              <a:rPr lang="en-US" sz="4800" baseline="30000" dirty="0" smtClean="0">
                <a:ln w="19050">
                  <a:solidFill>
                    <a:schemeClr val="tx1"/>
                  </a:solidFill>
                </a:ln>
                <a:effectLst>
                  <a:outerShdw blurRad="50800" dist="88900" dir="2700000" algn="tl" rotWithShape="0">
                    <a:srgbClr val="000000">
                      <a:alpha val="50000"/>
                    </a:srgbClr>
                  </a:outerShdw>
                </a:effectLst>
              </a:rPr>
              <a:t>13</a:t>
            </a:r>
            <a:r>
              <a:rPr lang="en-US" sz="4800" dirty="0" smtClean="0">
                <a:ln w="19050">
                  <a:solidFill>
                    <a:schemeClr val="tx1"/>
                  </a:solidFill>
                </a:ln>
                <a:effectLst>
                  <a:outerShdw blurRad="50800" dist="88900" dir="2700000" algn="tl" rotWithShape="0">
                    <a:srgbClr val="000000">
                      <a:alpha val="50000"/>
                    </a:srgbClr>
                  </a:outerShdw>
                </a:effectLst>
              </a:rPr>
              <a:t> </a:t>
            </a:r>
            <a:r>
              <a:rPr lang="en-US" sz="4800" dirty="0">
                <a:ln w="19050">
                  <a:solidFill>
                    <a:schemeClr val="tx1"/>
                  </a:solidFill>
                </a:ln>
                <a:effectLst>
                  <a:outerShdw blurRad="50800" dist="88900" dir="2700000" algn="tl" rotWithShape="0">
                    <a:srgbClr val="000000">
                      <a:alpha val="50000"/>
                    </a:srgbClr>
                  </a:outerShdw>
                </a:effectLst>
              </a:rPr>
              <a:t>You, my brothers, were called to be free. But do not use your freedom to indulge the sinful nature; rather, serve one another in love.-- (NIV</a:t>
            </a:r>
            <a:r>
              <a:rPr lang="en-US" sz="4800" dirty="0" smtClean="0">
                <a:ln w="19050">
                  <a:solidFill>
                    <a:schemeClr val="tx1"/>
                  </a:solidFill>
                </a:ln>
                <a:effectLst>
                  <a:outerShdw blurRad="50800" dist="88900" dir="2700000" algn="tl" rotWithShape="0">
                    <a:srgbClr val="000000">
                      <a:alpha val="50000"/>
                    </a:srgbClr>
                  </a:outerShdw>
                </a:effectLst>
              </a:rPr>
              <a:t>)</a:t>
            </a:r>
            <a:endParaRPr lang="en-US" sz="4800" dirty="0">
              <a:ln w="19050">
                <a:solidFill>
                  <a:schemeClr val="tx1"/>
                </a:solidFill>
              </a:ln>
              <a:effectLst>
                <a:outerShdw blurRad="50800" dist="88900" dir="2700000" algn="tl" rotWithShape="0">
                  <a:srgbClr val="000000">
                    <a:alpha val="50000"/>
                  </a:srgbClr>
                </a:outerShdw>
              </a:effectLst>
            </a:endParaRPr>
          </a:p>
        </p:txBody>
      </p:sp>
    </p:spTree>
    <p:extLst>
      <p:ext uri="{BB962C8B-B14F-4D97-AF65-F5344CB8AC3E}">
        <p14:creationId xmlns:p14="http://schemas.microsoft.com/office/powerpoint/2010/main" val="154470038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685800" y="152400"/>
            <a:ext cx="7772400" cy="1470025"/>
          </a:xfrm>
          <a:prstGeom prst="rect">
            <a:avLst/>
          </a:prstGeom>
        </p:spPr>
        <p:txBody>
          <a:bodyPr>
            <a:normAutofit/>
          </a:bodyPr>
          <a:lstStyle>
            <a:lvl1pPr algn="ctr" defTabSz="914400" rtl="0" eaLnBrk="1" latinLnBrk="0" hangingPunct="1">
              <a:spcBef>
                <a:spcPct val="0"/>
              </a:spcBef>
              <a:buNone/>
              <a:defRPr sz="4400" kern="1200">
                <a:ln w="12700">
                  <a:solidFill>
                    <a:schemeClr val="tx1"/>
                  </a:solidFill>
                </a:ln>
                <a:solidFill>
                  <a:srgbClr val="00FFFF"/>
                </a:solidFill>
                <a:effectLst>
                  <a:outerShdw blurRad="50800" dist="76200" dir="3000000" algn="tl" rotWithShape="0">
                    <a:prstClr val="black">
                      <a:alpha val="47000"/>
                    </a:prstClr>
                  </a:outerShdw>
                </a:effectLst>
                <a:latin typeface="Franklin Gothic Heavy" pitchFamily="34" charset="0"/>
                <a:ea typeface="+mj-ea"/>
                <a:cs typeface="+mj-cs"/>
              </a:defRPr>
            </a:lvl1pPr>
          </a:lstStyle>
          <a:p>
            <a:r>
              <a:rPr lang="en-US" sz="6600" dirty="0" smtClean="0">
                <a:solidFill>
                  <a:srgbClr val="FF0000"/>
                </a:solidFill>
                <a:effectLst>
                  <a:outerShdw blurRad="38100" dist="38100" dir="2700000" algn="tl">
                    <a:srgbClr val="000000">
                      <a:alpha val="43137"/>
                    </a:srgbClr>
                  </a:outerShdw>
                </a:effectLst>
              </a:rPr>
              <a:t>Freedom Isn’t Free</a:t>
            </a:r>
            <a:endParaRPr lang="en-US" sz="66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837011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400800"/>
          </a:xfrm>
        </p:spPr>
        <p:txBody>
          <a:bodyPr>
            <a:normAutofit/>
          </a:bodyPr>
          <a:lstStyle/>
          <a:p>
            <a:r>
              <a:rPr lang="en-US" baseline="30000" dirty="0">
                <a:effectLst>
                  <a:outerShdw blurRad="38100" dist="38100" dir="2700000" algn="tl">
                    <a:srgbClr val="000000">
                      <a:alpha val="43137"/>
                    </a:srgbClr>
                  </a:outerShdw>
                </a:effectLst>
              </a:rPr>
              <a:t>4</a:t>
            </a:r>
            <a:r>
              <a:rPr lang="en-US" dirty="0">
                <a:effectLst>
                  <a:outerShdw blurRad="38100" dist="38100" dir="2700000" algn="tl">
                    <a:srgbClr val="000000">
                      <a:alpha val="43137"/>
                    </a:srgbClr>
                  </a:outerShdw>
                </a:effectLst>
              </a:rPr>
              <a:t> You who are trying to be justified by law have been alienated from Christ; you have fallen away from grace. </a:t>
            </a:r>
            <a:r>
              <a:rPr lang="en-US" baseline="30000" dirty="0">
                <a:effectLst>
                  <a:outerShdw blurRad="38100" dist="38100" dir="2700000" algn="tl">
                    <a:srgbClr val="000000">
                      <a:alpha val="43137"/>
                    </a:srgbClr>
                  </a:outerShdw>
                </a:effectLst>
              </a:rPr>
              <a:t>5</a:t>
            </a:r>
            <a:r>
              <a:rPr lang="en-US" dirty="0">
                <a:effectLst>
                  <a:outerShdw blurRad="38100" dist="38100" dir="2700000" algn="tl">
                    <a:srgbClr val="000000">
                      <a:alpha val="43137"/>
                    </a:srgbClr>
                  </a:outerShdw>
                </a:effectLst>
              </a:rPr>
              <a:t> But by faith we eagerly await through the Spirit the righteousness for which we hope. </a:t>
            </a:r>
            <a:r>
              <a:rPr lang="en-US" baseline="30000" dirty="0">
                <a:effectLst>
                  <a:outerShdw blurRad="38100" dist="38100" dir="2700000" algn="tl">
                    <a:srgbClr val="000000">
                      <a:alpha val="43137"/>
                    </a:srgbClr>
                  </a:outerShdw>
                </a:effectLst>
              </a:rPr>
              <a:t>6</a:t>
            </a:r>
            <a:r>
              <a:rPr lang="en-US" dirty="0">
                <a:effectLst>
                  <a:outerShdw blurRad="38100" dist="38100" dir="2700000" algn="tl">
                    <a:srgbClr val="000000">
                      <a:alpha val="43137"/>
                    </a:srgbClr>
                  </a:outerShdw>
                </a:effectLst>
              </a:rPr>
              <a:t> For in Christ Jesus neither circumcision nor </a:t>
            </a:r>
            <a:r>
              <a:rPr lang="en-US" dirty="0" err="1">
                <a:effectLst>
                  <a:outerShdw blurRad="38100" dist="38100" dir="2700000" algn="tl">
                    <a:srgbClr val="000000">
                      <a:alpha val="43137"/>
                    </a:srgbClr>
                  </a:outerShdw>
                </a:effectLst>
              </a:rPr>
              <a:t>uncircumcision</a:t>
            </a:r>
            <a:r>
              <a:rPr lang="en-US" dirty="0">
                <a:effectLst>
                  <a:outerShdw blurRad="38100" dist="38100" dir="2700000" algn="tl">
                    <a:srgbClr val="000000">
                      <a:alpha val="43137"/>
                    </a:srgbClr>
                  </a:outerShdw>
                </a:effectLst>
              </a:rPr>
              <a:t> has any value. The only thing that counts is faith expressing itself through love. </a:t>
            </a:r>
            <a:r>
              <a:rPr lang="en-US" baseline="30000" dirty="0">
                <a:effectLst>
                  <a:outerShdw blurRad="38100" dist="38100" dir="2700000" algn="tl">
                    <a:srgbClr val="000000">
                      <a:alpha val="43137"/>
                    </a:srgbClr>
                  </a:outerShdw>
                </a:effectLst>
              </a:rPr>
              <a:t>7</a:t>
            </a:r>
            <a:r>
              <a:rPr lang="en-US" dirty="0">
                <a:effectLst>
                  <a:outerShdw blurRad="38100" dist="38100" dir="2700000" algn="tl">
                    <a:srgbClr val="000000">
                      <a:alpha val="43137"/>
                    </a:srgbClr>
                  </a:outerShdw>
                </a:effectLst>
              </a:rPr>
              <a:t> You were running a good race. Who cut in on you and kept you from obeying the truth</a:t>
            </a:r>
            <a:r>
              <a:rPr lang="en-US" dirty="0" smtClean="0">
                <a:effectLst>
                  <a:outerShdw blurRad="38100" dist="38100" dir="2700000" algn="tl">
                    <a:srgbClr val="000000">
                      <a:alpha val="43137"/>
                    </a:srgbClr>
                  </a:outerShdw>
                </a:effectLst>
              </a:rPr>
              <a:t>?</a:t>
            </a:r>
            <a:endParaRPr lang="en-US" dirty="0"/>
          </a:p>
        </p:txBody>
      </p:sp>
    </p:spTree>
    <p:extLst>
      <p:ext uri="{BB962C8B-B14F-4D97-AF65-F5344CB8AC3E}">
        <p14:creationId xmlns:p14="http://schemas.microsoft.com/office/powerpoint/2010/main" val="6802153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6248400"/>
          </a:xfrm>
        </p:spPr>
        <p:txBody>
          <a:bodyPr>
            <a:normAutofit/>
          </a:bodyPr>
          <a:lstStyle/>
          <a:p>
            <a:r>
              <a:rPr lang="en-US" baseline="30000"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rPr>
              <a:t> That kind of persuasion does not come from the one who calls you. </a:t>
            </a:r>
            <a:r>
              <a:rPr lang="en-US" baseline="30000" dirty="0">
                <a:effectLst>
                  <a:outerShdw blurRad="38100" dist="38100" dir="2700000" algn="tl">
                    <a:srgbClr val="000000">
                      <a:alpha val="43137"/>
                    </a:srgbClr>
                  </a:outerShdw>
                </a:effectLst>
              </a:rPr>
              <a:t>9</a:t>
            </a:r>
            <a:r>
              <a:rPr lang="en-US" dirty="0">
                <a:effectLst>
                  <a:outerShdw blurRad="38100" dist="38100" dir="2700000" algn="tl">
                    <a:srgbClr val="000000">
                      <a:alpha val="43137"/>
                    </a:srgbClr>
                  </a:outerShdw>
                </a:effectLst>
              </a:rPr>
              <a:t> “A little yeast works through the whole batch of dough.” </a:t>
            </a:r>
            <a:r>
              <a:rPr lang="en-US" baseline="30000" dirty="0">
                <a:effectLst>
                  <a:outerShdw blurRad="38100" dist="38100" dir="2700000" algn="tl">
                    <a:srgbClr val="000000">
                      <a:alpha val="43137"/>
                    </a:srgbClr>
                  </a:outerShdw>
                </a:effectLst>
              </a:rPr>
              <a:t>10</a:t>
            </a:r>
            <a:r>
              <a:rPr lang="en-US" dirty="0">
                <a:effectLst>
                  <a:outerShdw blurRad="38100" dist="38100" dir="2700000" algn="tl">
                    <a:srgbClr val="000000">
                      <a:alpha val="43137"/>
                    </a:srgbClr>
                  </a:outerShdw>
                </a:effectLst>
              </a:rPr>
              <a:t> I am confident in the Lord that you will take no other view. The one who is throwing you into confusion will pay the penalty, whoever he may be. </a:t>
            </a:r>
            <a:r>
              <a:rPr lang="en-US" baseline="30000" dirty="0">
                <a:effectLst>
                  <a:outerShdw blurRad="38100" dist="38100" dir="2700000" algn="tl">
                    <a:srgbClr val="000000">
                      <a:alpha val="43137"/>
                    </a:srgbClr>
                  </a:outerShdw>
                </a:effectLst>
              </a:rPr>
              <a:t>11</a:t>
            </a:r>
            <a:r>
              <a:rPr lang="en-US" dirty="0">
                <a:effectLst>
                  <a:outerShdw blurRad="38100" dist="38100" dir="2700000" algn="tl">
                    <a:srgbClr val="000000">
                      <a:alpha val="43137"/>
                    </a:srgbClr>
                  </a:outerShdw>
                </a:effectLst>
              </a:rPr>
              <a:t> Brothers, if I am still preaching circumcision, why am I still being persecuted? In that case the offense of the cross has been abolished</a:t>
            </a:r>
            <a:r>
              <a:rPr lang="en-US" dirty="0" smtClean="0">
                <a:effectLst>
                  <a:outerShdw blurRad="38100" dist="38100" dir="2700000" algn="tl">
                    <a:srgbClr val="000000">
                      <a:alpha val="43137"/>
                    </a:srgbClr>
                  </a:outerShdw>
                </a:effectLst>
              </a:rPr>
              <a:t>.</a:t>
            </a:r>
            <a:endParaRPr lang="en-US" dirty="0"/>
          </a:p>
        </p:txBody>
      </p:sp>
    </p:spTree>
    <p:extLst>
      <p:ext uri="{BB962C8B-B14F-4D97-AF65-F5344CB8AC3E}">
        <p14:creationId xmlns:p14="http://schemas.microsoft.com/office/powerpoint/2010/main" val="402010492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324600"/>
          </a:xfrm>
        </p:spPr>
        <p:txBody>
          <a:bodyPr>
            <a:normAutofit/>
          </a:bodyPr>
          <a:lstStyle/>
          <a:p>
            <a:r>
              <a:rPr lang="en-US" sz="3600" baseline="30000" dirty="0">
                <a:effectLst>
                  <a:outerShdw blurRad="38100" dist="38100" dir="2700000" algn="tl">
                    <a:srgbClr val="000000">
                      <a:alpha val="43137"/>
                    </a:srgbClr>
                  </a:outerShdw>
                </a:effectLst>
              </a:rPr>
              <a:t>12</a:t>
            </a:r>
            <a:r>
              <a:rPr lang="en-US" sz="3600" dirty="0">
                <a:effectLst>
                  <a:outerShdw blurRad="38100" dist="38100" dir="2700000" algn="tl">
                    <a:srgbClr val="000000">
                      <a:alpha val="43137"/>
                    </a:srgbClr>
                  </a:outerShdw>
                </a:effectLst>
              </a:rPr>
              <a:t> As for those agitators, I wish they would go the whole way and emasculate themselves! </a:t>
            </a:r>
            <a:r>
              <a:rPr lang="en-US" sz="3600" baseline="30000" dirty="0">
                <a:effectLst>
                  <a:outerShdw blurRad="38100" dist="38100" dir="2700000" algn="tl">
                    <a:srgbClr val="000000">
                      <a:alpha val="43137"/>
                    </a:srgbClr>
                  </a:outerShdw>
                </a:effectLst>
              </a:rPr>
              <a:t>13</a:t>
            </a:r>
            <a:r>
              <a:rPr lang="en-US" sz="3600" dirty="0">
                <a:effectLst>
                  <a:outerShdw blurRad="38100" dist="38100" dir="2700000" algn="tl">
                    <a:srgbClr val="000000">
                      <a:alpha val="43137"/>
                    </a:srgbClr>
                  </a:outerShdw>
                </a:effectLst>
              </a:rPr>
              <a:t> You, my brothers, were called to be free. But do not use your freedom to indulge the sinful nature; rather, serve one another in love. </a:t>
            </a:r>
            <a:r>
              <a:rPr lang="en-US" sz="3600" baseline="30000" dirty="0">
                <a:effectLst>
                  <a:outerShdw blurRad="38100" dist="38100" dir="2700000" algn="tl">
                    <a:srgbClr val="000000">
                      <a:alpha val="43137"/>
                    </a:srgbClr>
                  </a:outerShdw>
                </a:effectLst>
              </a:rPr>
              <a:t>14</a:t>
            </a:r>
            <a:r>
              <a:rPr lang="en-US" sz="3600" dirty="0">
                <a:effectLst>
                  <a:outerShdw blurRad="38100" dist="38100" dir="2700000" algn="tl">
                    <a:srgbClr val="000000">
                      <a:alpha val="43137"/>
                    </a:srgbClr>
                  </a:outerShdw>
                </a:effectLst>
              </a:rPr>
              <a:t> The entire law is summed up in a single command: “Love your neighbor as yourself.”-- (NIV</a:t>
            </a:r>
            <a:r>
              <a:rPr lang="en-US" sz="3600" dirty="0" smtClean="0">
                <a:effectLst>
                  <a:outerShdw blurRad="38100" dist="38100" dir="2700000" algn="tl">
                    <a:srgbClr val="000000">
                      <a:alpha val="43137"/>
                    </a:srgbClr>
                  </a:outerShdw>
                </a:effectLst>
              </a:rPr>
              <a:t>)</a:t>
            </a:r>
            <a:endParaRPr lang="en-US" sz="3600" dirty="0"/>
          </a:p>
          <a:p>
            <a:endParaRPr lang="en-US" dirty="0"/>
          </a:p>
          <a:p>
            <a:endParaRPr lang="en-US" dirty="0"/>
          </a:p>
        </p:txBody>
      </p:sp>
    </p:spTree>
    <p:extLst>
      <p:ext uri="{BB962C8B-B14F-4D97-AF65-F5344CB8AC3E}">
        <p14:creationId xmlns:p14="http://schemas.microsoft.com/office/powerpoint/2010/main" val="13394559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dirty="0">
                <a:effectLst>
                  <a:outerShdw blurRad="38100" dist="38100" dir="2700000" algn="tl">
                    <a:srgbClr val="000000">
                      <a:alpha val="43137"/>
                    </a:srgbClr>
                  </a:outerShdw>
                </a:effectLst>
              </a:rPr>
              <a:t>Galatians 5:19–21 </a:t>
            </a:r>
            <a:endParaRPr lang="en-US" dirty="0"/>
          </a:p>
        </p:txBody>
      </p:sp>
      <p:sp>
        <p:nvSpPr>
          <p:cNvPr id="3" name="Content Placeholder 2"/>
          <p:cNvSpPr>
            <a:spLocks noGrp="1"/>
          </p:cNvSpPr>
          <p:nvPr>
            <p:ph idx="1"/>
          </p:nvPr>
        </p:nvSpPr>
        <p:spPr>
          <a:xfrm>
            <a:off x="304800" y="1143000"/>
            <a:ext cx="8686800" cy="5562600"/>
          </a:xfrm>
        </p:spPr>
        <p:txBody>
          <a:bodyPr>
            <a:noAutofit/>
          </a:bodyPr>
          <a:lstStyle/>
          <a:p>
            <a:r>
              <a:rPr lang="en-US" sz="3600" baseline="30000" dirty="0" smtClean="0">
                <a:effectLst>
                  <a:outerShdw blurRad="38100" dist="38100" dir="2700000" algn="tl">
                    <a:srgbClr val="000000">
                      <a:alpha val="43137"/>
                    </a:srgbClr>
                  </a:outerShdw>
                </a:effectLst>
              </a:rPr>
              <a:t>19</a:t>
            </a:r>
            <a:r>
              <a:rPr lang="en-US" sz="3600" dirty="0" smtClean="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The acts of the sinful nature are obvious: sexual immorality, impurity and debauchery; </a:t>
            </a:r>
            <a:r>
              <a:rPr lang="en-US" sz="3600" baseline="30000" dirty="0">
                <a:effectLst>
                  <a:outerShdw blurRad="38100" dist="38100" dir="2700000" algn="tl">
                    <a:srgbClr val="000000">
                      <a:alpha val="43137"/>
                    </a:srgbClr>
                  </a:outerShdw>
                </a:effectLst>
              </a:rPr>
              <a:t>20</a:t>
            </a:r>
            <a:r>
              <a:rPr lang="en-US" sz="3600" dirty="0">
                <a:effectLst>
                  <a:outerShdw blurRad="38100" dist="38100" dir="2700000" algn="tl">
                    <a:srgbClr val="000000">
                      <a:alpha val="43137"/>
                    </a:srgbClr>
                  </a:outerShdw>
                </a:effectLst>
              </a:rPr>
              <a:t> idolatry and witchcraft; hatred, discord, jealousy, fits of rage, selfish ambition, dissensions, factions </a:t>
            </a:r>
            <a:r>
              <a:rPr lang="en-US" sz="3600" baseline="30000" dirty="0">
                <a:effectLst>
                  <a:outerShdw blurRad="38100" dist="38100" dir="2700000" algn="tl">
                    <a:srgbClr val="000000">
                      <a:alpha val="43137"/>
                    </a:srgbClr>
                  </a:outerShdw>
                </a:effectLst>
              </a:rPr>
              <a:t>21</a:t>
            </a:r>
            <a:r>
              <a:rPr lang="en-US" sz="3600" dirty="0">
                <a:effectLst>
                  <a:outerShdw blurRad="38100" dist="38100" dir="2700000" algn="tl">
                    <a:srgbClr val="000000">
                      <a:alpha val="43137"/>
                    </a:srgbClr>
                  </a:outerShdw>
                </a:effectLst>
              </a:rPr>
              <a:t> and envy; drunkenness, orgies, and the like. I warn you, as I did before, that those who live like this will not inherit the kingdom of God.-- (NIV</a:t>
            </a:r>
            <a:r>
              <a:rPr lang="en-US" sz="3600" dirty="0" smtClean="0">
                <a:effectLst>
                  <a:outerShdw blurRad="38100" dist="38100" dir="2700000" algn="tl">
                    <a:srgbClr val="000000">
                      <a:alpha val="43137"/>
                    </a:srgbClr>
                  </a:outerShdw>
                </a:effectLst>
              </a:rPr>
              <a:t>)</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611781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685800" y="381000"/>
            <a:ext cx="7772400" cy="1470025"/>
          </a:xfrm>
          <a:prstGeom prst="rect">
            <a:avLst/>
          </a:prstGeom>
        </p:spPr>
        <p:txBody>
          <a:bodyPr>
            <a:normAutofit/>
          </a:bodyPr>
          <a:lstStyle>
            <a:lvl1pPr algn="ctr" defTabSz="914400" rtl="0" eaLnBrk="1" latinLnBrk="0" hangingPunct="1">
              <a:spcBef>
                <a:spcPct val="0"/>
              </a:spcBef>
              <a:buNone/>
              <a:defRPr sz="4400" kern="1200">
                <a:ln w="12700">
                  <a:solidFill>
                    <a:schemeClr val="tx1"/>
                  </a:solidFill>
                </a:ln>
                <a:solidFill>
                  <a:srgbClr val="00FFFF"/>
                </a:solidFill>
                <a:effectLst>
                  <a:outerShdw blurRad="50800" dist="76200" dir="3000000" algn="tl" rotWithShape="0">
                    <a:prstClr val="black">
                      <a:alpha val="47000"/>
                    </a:prstClr>
                  </a:outerShdw>
                </a:effectLst>
                <a:latin typeface="Franklin Gothic Heavy" pitchFamily="34" charset="0"/>
                <a:ea typeface="+mj-ea"/>
                <a:cs typeface="+mj-cs"/>
              </a:defRPr>
            </a:lvl1pPr>
          </a:lstStyle>
          <a:p>
            <a:r>
              <a:rPr lang="en-US" sz="6600" dirty="0" smtClean="0">
                <a:solidFill>
                  <a:srgbClr val="FF0000"/>
                </a:solidFill>
                <a:effectLst>
                  <a:outerShdw blurRad="38100" dist="38100" dir="2700000" algn="tl">
                    <a:srgbClr val="000000">
                      <a:alpha val="43137"/>
                    </a:srgbClr>
                  </a:outerShdw>
                </a:effectLst>
              </a:rPr>
              <a:t>Freedom Isn’t Free</a:t>
            </a:r>
            <a:endParaRPr lang="en-US" sz="66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097780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1. There is A Cost to </a:t>
            </a:r>
            <a:r>
              <a:rPr lang="en-US" dirty="0" smtClean="0">
                <a:effectLst>
                  <a:outerShdw blurRad="38100" dist="38100" dir="2700000" algn="tl">
                    <a:srgbClr val="000000">
                      <a:alpha val="43137"/>
                    </a:srgbClr>
                  </a:outerShdw>
                </a:effectLst>
              </a:rPr>
              <a:t>_________ </a:t>
            </a:r>
            <a:r>
              <a:rPr lang="en-US" dirty="0">
                <a:effectLst>
                  <a:outerShdw blurRad="38100" dist="38100" dir="2700000" algn="tl">
                    <a:srgbClr val="000000">
                      <a:alpha val="43137"/>
                    </a:srgbClr>
                  </a:outerShdw>
                </a:effectLst>
              </a:rPr>
              <a:t>Freedom</a:t>
            </a:r>
            <a:r>
              <a:rPr lang="en-US" dirty="0" smtClean="0">
                <a:effectLst>
                  <a:outerShdw blurRad="38100" dist="38100" dir="2700000" algn="tl">
                    <a:srgbClr val="000000">
                      <a:alpha val="43137"/>
                    </a:srgbClr>
                  </a:outerShdw>
                </a:effectLst>
              </a:rPr>
              <a:t>.</a:t>
            </a:r>
            <a:endParaRPr lang="en-US" dirty="0"/>
          </a:p>
        </p:txBody>
      </p:sp>
      <p:sp>
        <p:nvSpPr>
          <p:cNvPr id="3" name="Content Placeholder 2"/>
          <p:cNvSpPr>
            <a:spLocks noGrp="1"/>
          </p:cNvSpPr>
          <p:nvPr>
            <p:ph idx="1"/>
          </p:nvPr>
        </p:nvSpPr>
        <p:spPr>
          <a:xfrm>
            <a:off x="228600" y="2133600"/>
            <a:ext cx="8686800" cy="4267200"/>
          </a:xfrm>
        </p:spPr>
        <p:txBody>
          <a:bodyPr>
            <a:normAutofit/>
          </a:bodyPr>
          <a:lstStyle/>
          <a:p>
            <a:r>
              <a:rPr lang="en-US" sz="4400" dirty="0" smtClean="0">
                <a:effectLst>
                  <a:outerShdw blurRad="38100" dist="38100" dir="2700000" algn="tl">
                    <a:srgbClr val="000000">
                      <a:alpha val="43137"/>
                    </a:srgbClr>
                  </a:outerShdw>
                </a:effectLst>
              </a:rPr>
              <a:t>Galatians </a:t>
            </a:r>
            <a:r>
              <a:rPr lang="en-US" sz="4400" dirty="0">
                <a:effectLst>
                  <a:outerShdw blurRad="38100" dist="38100" dir="2700000" algn="tl">
                    <a:srgbClr val="000000">
                      <a:alpha val="43137"/>
                    </a:srgbClr>
                  </a:outerShdw>
                </a:effectLst>
              </a:rPr>
              <a:t>5:1</a:t>
            </a:r>
            <a:r>
              <a:rPr lang="en-US" sz="4400" baseline="30000" dirty="0">
                <a:effectLst>
                  <a:outerShdw blurRad="38100" dist="38100" dir="2700000" algn="tl">
                    <a:srgbClr val="000000">
                      <a:alpha val="43137"/>
                    </a:srgbClr>
                  </a:outerShdw>
                </a:effectLst>
              </a:rPr>
              <a:t>1</a:t>
            </a:r>
            <a:r>
              <a:rPr lang="en-US" sz="4400" dirty="0">
                <a:effectLst>
                  <a:outerShdw blurRad="38100" dist="38100" dir="2700000" algn="tl">
                    <a:srgbClr val="000000">
                      <a:alpha val="43137"/>
                    </a:srgbClr>
                  </a:outerShdw>
                </a:effectLst>
              </a:rPr>
              <a:t> It is for freedom that Christ has set us free. Stand firm, then, and do not let yourselves be burdened again by a yoke of slavery.-- (NIV) </a:t>
            </a:r>
          </a:p>
          <a:p>
            <a:endParaRPr lang="en-US" dirty="0">
              <a:effectLst>
                <a:outerShdw blurRad="38100" dist="38100" dir="2700000" algn="tl">
                  <a:srgbClr val="000000">
                    <a:alpha val="43137"/>
                  </a:srgbClr>
                </a:outerShdw>
              </a:effectLst>
            </a:endParaRPr>
          </a:p>
        </p:txBody>
      </p:sp>
      <p:sp>
        <p:nvSpPr>
          <p:cNvPr id="4" name="TextBox 3"/>
          <p:cNvSpPr txBox="1"/>
          <p:nvPr/>
        </p:nvSpPr>
        <p:spPr>
          <a:xfrm>
            <a:off x="5410200" y="-76200"/>
            <a:ext cx="3200400" cy="923330"/>
          </a:xfrm>
          <a:prstGeom prst="rect">
            <a:avLst/>
          </a:prstGeom>
          <a:noFill/>
        </p:spPr>
        <p:txBody>
          <a:bodyPr wrap="square" rtlCol="0">
            <a:spAutoFit/>
          </a:bodyPr>
          <a:lstStyle/>
          <a:p>
            <a:pPr algn="ctr"/>
            <a:r>
              <a:rPr lang="en-US" sz="5400" dirty="0" smtClean="0">
                <a:ln w="19050">
                  <a:solidFill>
                    <a:schemeClr val="tx1"/>
                  </a:solidFill>
                </a:ln>
                <a:solidFill>
                  <a:srgbClr val="FFFF00"/>
                </a:solidFill>
                <a:effectLst>
                  <a:outerShdw blurRad="50800" dist="88900" dir="2700000" algn="tl" rotWithShape="0">
                    <a:prstClr val="black">
                      <a:alpha val="54000"/>
                    </a:prstClr>
                  </a:outerShdw>
                </a:effectLst>
                <a:latin typeface="Franklin Gothic Heavy" panose="020B0903020102020204" pitchFamily="34" charset="0"/>
              </a:rPr>
              <a:t>Secure</a:t>
            </a:r>
            <a:endParaRPr lang="en-US" sz="5400" dirty="0">
              <a:ln w="19050">
                <a:solidFill>
                  <a:schemeClr val="tx1"/>
                </a:solidFill>
              </a:ln>
              <a:solidFill>
                <a:srgbClr val="FFFF00"/>
              </a:solidFill>
              <a:effectLst>
                <a:outerShdw blurRad="50800" dist="88900" dir="2700000" algn="tl" rotWithShape="0">
                  <a:prstClr val="black">
                    <a:alpha val="54000"/>
                  </a:prstClr>
                </a:outerShdw>
              </a:effectLst>
              <a:latin typeface="Franklin Gothic Heavy" panose="020B0903020102020204" pitchFamily="34" charset="0"/>
            </a:endParaRPr>
          </a:p>
        </p:txBody>
      </p:sp>
    </p:spTree>
    <p:extLst>
      <p:ext uri="{BB962C8B-B14F-4D97-AF65-F5344CB8AC3E}">
        <p14:creationId xmlns:p14="http://schemas.microsoft.com/office/powerpoint/2010/main" val="302622905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A. Your Freedom Cost </a:t>
            </a:r>
            <a:r>
              <a:rPr lang="en-US" dirty="0" smtClean="0">
                <a:effectLst>
                  <a:outerShdw blurRad="38100" dist="38100" dir="2700000" algn="tl">
                    <a:srgbClr val="000000">
                      <a:alpha val="43137"/>
                    </a:srgbClr>
                  </a:outerShdw>
                </a:effectLst>
              </a:rPr>
              <a:t>__________________.</a:t>
            </a:r>
            <a:endParaRPr lang="en-US" dirty="0"/>
          </a:p>
        </p:txBody>
      </p:sp>
      <p:sp>
        <p:nvSpPr>
          <p:cNvPr id="3" name="Content Placeholder 2"/>
          <p:cNvSpPr>
            <a:spLocks noGrp="1"/>
          </p:cNvSpPr>
          <p:nvPr>
            <p:ph idx="1"/>
          </p:nvPr>
        </p:nvSpPr>
        <p:spPr/>
        <p:txBody>
          <a:bodyPr>
            <a:normAutofit/>
          </a:bodyPr>
          <a:lstStyle/>
          <a:p>
            <a:r>
              <a:rPr lang="en-US" sz="4800" dirty="0" smtClean="0">
                <a:ln w="19050">
                  <a:solidFill>
                    <a:schemeClr val="tx1"/>
                  </a:solidFill>
                </a:ln>
                <a:effectLst>
                  <a:outerShdw blurRad="38100" dist="88900" dir="2700000" algn="tl">
                    <a:srgbClr val="000000">
                      <a:alpha val="49000"/>
                    </a:srgbClr>
                  </a:outerShdw>
                </a:effectLst>
              </a:rPr>
              <a:t>John </a:t>
            </a:r>
            <a:r>
              <a:rPr lang="en-US" sz="4800" dirty="0">
                <a:ln w="19050">
                  <a:solidFill>
                    <a:schemeClr val="tx1"/>
                  </a:solidFill>
                </a:ln>
                <a:effectLst>
                  <a:outerShdw blurRad="38100" dist="88900" dir="2700000" algn="tl">
                    <a:srgbClr val="000000">
                      <a:alpha val="49000"/>
                    </a:srgbClr>
                  </a:outerShdw>
                </a:effectLst>
              </a:rPr>
              <a:t>3:16</a:t>
            </a:r>
            <a:r>
              <a:rPr lang="en-US" sz="4800" baseline="30000" dirty="0">
                <a:ln w="19050">
                  <a:solidFill>
                    <a:schemeClr val="tx1"/>
                  </a:solidFill>
                </a:ln>
                <a:effectLst>
                  <a:outerShdw blurRad="38100" dist="88900" dir="2700000" algn="tl">
                    <a:srgbClr val="000000">
                      <a:alpha val="49000"/>
                    </a:srgbClr>
                  </a:outerShdw>
                </a:effectLst>
              </a:rPr>
              <a:t>16</a:t>
            </a:r>
            <a:r>
              <a:rPr lang="en-US" sz="4800" dirty="0">
                <a:ln w="19050">
                  <a:solidFill>
                    <a:schemeClr val="tx1"/>
                  </a:solidFill>
                </a:ln>
                <a:effectLst>
                  <a:outerShdw blurRad="38100" dist="88900" dir="2700000" algn="tl">
                    <a:srgbClr val="000000">
                      <a:alpha val="49000"/>
                    </a:srgbClr>
                  </a:outerShdw>
                </a:effectLst>
              </a:rPr>
              <a:t> “For God so loved the world that he gave his one and only Son, that whoever believes in him shall not perish but have eternal life.-- (NIV</a:t>
            </a:r>
            <a:r>
              <a:rPr lang="en-US" sz="4800" dirty="0" smtClean="0">
                <a:ln w="19050">
                  <a:solidFill>
                    <a:schemeClr val="tx1"/>
                  </a:solidFill>
                </a:ln>
                <a:effectLst>
                  <a:outerShdw blurRad="38100" dist="88900" dir="2700000" algn="tl">
                    <a:srgbClr val="000000">
                      <a:alpha val="49000"/>
                    </a:srgbClr>
                  </a:outerShdw>
                </a:effectLst>
              </a:rPr>
              <a:t>)</a:t>
            </a:r>
            <a:endParaRPr lang="en-US" sz="4800" dirty="0">
              <a:ln w="19050">
                <a:solidFill>
                  <a:schemeClr val="tx1"/>
                </a:solidFill>
              </a:ln>
              <a:effectLst>
                <a:outerShdw blurRad="38100" dist="88900" dir="2700000" algn="tl">
                  <a:srgbClr val="000000">
                    <a:alpha val="49000"/>
                  </a:srgbClr>
                </a:outerShdw>
              </a:effectLst>
            </a:endParaRPr>
          </a:p>
        </p:txBody>
      </p:sp>
      <p:sp>
        <p:nvSpPr>
          <p:cNvPr id="4" name="TextBox 3"/>
          <p:cNvSpPr txBox="1"/>
          <p:nvPr/>
        </p:nvSpPr>
        <p:spPr>
          <a:xfrm>
            <a:off x="990600" y="533400"/>
            <a:ext cx="7010400" cy="923330"/>
          </a:xfrm>
          <a:prstGeom prst="rect">
            <a:avLst/>
          </a:prstGeom>
          <a:noFill/>
        </p:spPr>
        <p:txBody>
          <a:bodyPr wrap="square" rtlCol="0">
            <a:spAutoFit/>
          </a:bodyPr>
          <a:lstStyle/>
          <a:p>
            <a:pPr algn="ctr"/>
            <a:r>
              <a:rPr lang="en-US" sz="5400" dirty="0" smtClean="0">
                <a:ln w="19050">
                  <a:solidFill>
                    <a:schemeClr val="tx1"/>
                  </a:solidFill>
                </a:ln>
                <a:solidFill>
                  <a:srgbClr val="FFFF00"/>
                </a:solidFill>
                <a:effectLst>
                  <a:outerShdw blurRad="50800" dist="88900" dir="2700000" algn="tl" rotWithShape="0">
                    <a:prstClr val="black">
                      <a:alpha val="54000"/>
                    </a:prstClr>
                  </a:outerShdw>
                </a:effectLst>
                <a:latin typeface="Franklin Gothic Heavy" panose="020B0903020102020204" pitchFamily="34" charset="0"/>
              </a:rPr>
              <a:t>God His Son</a:t>
            </a:r>
            <a:endParaRPr lang="en-US" sz="5400" dirty="0">
              <a:ln w="19050">
                <a:solidFill>
                  <a:schemeClr val="tx1"/>
                </a:solidFill>
              </a:ln>
              <a:solidFill>
                <a:srgbClr val="FFFF00"/>
              </a:solidFill>
              <a:effectLst>
                <a:outerShdw blurRad="50800" dist="88900" dir="2700000" algn="tl" rotWithShape="0">
                  <a:prstClr val="black">
                    <a:alpha val="54000"/>
                  </a:prstClr>
                </a:outerShdw>
              </a:effectLst>
              <a:latin typeface="Franklin Gothic Heavy" panose="020B0903020102020204" pitchFamily="34" charset="0"/>
            </a:endParaRPr>
          </a:p>
        </p:txBody>
      </p:sp>
    </p:spTree>
    <p:extLst>
      <p:ext uri="{BB962C8B-B14F-4D97-AF65-F5344CB8AC3E}">
        <p14:creationId xmlns:p14="http://schemas.microsoft.com/office/powerpoint/2010/main" val="342142782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theme1.xml><?xml version="1.0" encoding="utf-8"?>
<a:theme xmlns:a="http://schemas.openxmlformats.org/drawingml/2006/main" name="Serm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Sermon 1</Template>
  <TotalTime>96</TotalTime>
  <Words>1086</Words>
  <Application>Microsoft Office PowerPoint</Application>
  <PresentationFormat>On-screen Show (4:3)</PresentationFormat>
  <Paragraphs>65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Sermon 1</vt:lpstr>
      <vt:lpstr>Freedom Isn’t Free</vt:lpstr>
      <vt:lpstr>Galatians 5:1–14 </vt:lpstr>
      <vt:lpstr>PowerPoint Presentation</vt:lpstr>
      <vt:lpstr>PowerPoint Presentation</vt:lpstr>
      <vt:lpstr>PowerPoint Presentation</vt:lpstr>
      <vt:lpstr>Galatians 5:19–21 </vt:lpstr>
      <vt:lpstr>PowerPoint Presentation</vt:lpstr>
      <vt:lpstr>1. There is A Cost to _________ Freedom.</vt:lpstr>
      <vt:lpstr>A. Your Freedom Cost __________________.</vt:lpstr>
      <vt:lpstr>B. Your Freedom Cost ____________________.</vt:lpstr>
      <vt:lpstr>C. Your Freedom Cost ____________________________.</vt:lpstr>
      <vt:lpstr>2. There Is A Cost To _______________ Freedom. </vt:lpstr>
      <vt:lpstr>A. You Can Be Enslaved By __________________.</vt:lpstr>
      <vt:lpstr>B. You Can Be Enslaved By __________________.</vt:lpstr>
      <vt:lpstr>C. You Can Be Enslaved By _____________________.</vt:lpstr>
      <vt:lpstr>D. You Can Be Enslaved By _________.</vt:lpstr>
      <vt:lpstr>E. You Can Be Enslaved By _________.</vt:lpstr>
      <vt:lpstr>F. You Can Be Enslaved By ____________________.</vt:lpstr>
      <vt:lpstr>G. You Can Be Enslaved By ________.</vt:lpstr>
      <vt:lpstr>PowerPoint Presentation</vt:lpstr>
      <vt:lpstr>1. Put Your ________ In Jesus Christ.</vt:lpstr>
      <vt:lpstr>2. Maintain ______________ In the Body of Christ.</vt:lpstr>
      <vt:lpstr>Galatians 5:13 </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DennisBean</dc:creator>
  <cp:lastModifiedBy>DennisBean</cp:lastModifiedBy>
  <cp:revision>13</cp:revision>
  <dcterms:created xsi:type="dcterms:W3CDTF">2015-05-22T15:21:22Z</dcterms:created>
  <dcterms:modified xsi:type="dcterms:W3CDTF">2015-05-22T16:58:17Z</dcterms:modified>
</cp:coreProperties>
</file>